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9144000" cy="5143500" type="screen16x9"/>
  <p:notesSz cx="7315200" cy="9601200"/>
  <p:embeddedFontLst>
    <p:embeddedFont>
      <p:font typeface="Roboto" panose="020B0604020202020204" charset="0"/>
      <p:regular r:id="rId70"/>
      <p:bold r:id="rId71"/>
      <p:italic r:id="rId72"/>
      <p:boldItalic r:id="rId73"/>
    </p:embeddedFont>
    <p:embeddedFont>
      <p:font typeface="Open Sans Light" panose="020B0604020202020204" charset="0"/>
      <p:regular r:id="rId74"/>
      <p:bold r:id="rId75"/>
      <p:italic r:id="rId76"/>
      <p:boldItalic r:id="rId77"/>
    </p:embeddedFont>
    <p:embeddedFont>
      <p:font typeface="Proxima Nova" panose="020B0604020202020204" charset="0"/>
      <p:regular r:id="rId78"/>
      <p:bold r:id="rId79"/>
      <p:italic r:id="rId80"/>
      <p:boldItalic r:id="rId81"/>
    </p:embeddedFont>
    <p:embeddedFont>
      <p:font typeface="Calibri" panose="020F0502020204030204" pitchFamily="34" charset="0"/>
      <p:regular r:id="rId82"/>
      <p:bold r:id="rId83"/>
      <p:italic r:id="rId84"/>
      <p:boldItalic r:id="rId85"/>
    </p:embeddedFont>
    <p:embeddedFont>
      <p:font typeface="Century Gothic" panose="020B0502020202020204" pitchFamily="34" charset="0"/>
      <p:regular r:id="rId86"/>
      <p:bold r:id="rId87"/>
      <p:italic r:id="rId88"/>
      <p:boldItalic r:id="rId89"/>
    </p:embeddedFont>
    <p:embeddedFont>
      <p:font typeface="Open Sans" panose="020B060402020202020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86">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guide id="9" orient="horz" pos="2786">
          <p15:clr>
            <a:srgbClr val="9AA0A6"/>
          </p15:clr>
        </p15:guide>
        <p15:guide id="10" orient="horz" pos="1830">
          <p15:clr>
            <a:srgbClr val="9AA0A6"/>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4" roundtripDataSignature="AMtx7mjvU5LC/WeqcHxwckf08P9VddRL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27FAB1-0464-4C94-831A-93BEA2539651}">
  <a:tblStyle styleId="{0627FAB1-0464-4C94-831A-93BEA253965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22A83FD-A37E-4CD5-AF16-567C7BBCAA52}"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5524DFE-0364-4873-A608-2054B03EDB84}" styleName="Table_2">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726" y="120"/>
      </p:cViewPr>
      <p:guideLst>
        <p:guide orient="horz" pos="1686"/>
        <p:guide orient="horz" pos="700"/>
        <p:guide orient="horz" pos="454"/>
        <p:guide pos="2880"/>
        <p:guide pos="346"/>
        <p:guide pos="576"/>
        <p:guide pos="5587"/>
        <p:guide pos="1613"/>
        <p:guide orient="horz" pos="2786"/>
        <p:guide orient="horz" pos="183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5.fntdata"/><Relationship Id="rId89" Type="http://schemas.openxmlformats.org/officeDocument/2006/relationships/font" Target="fonts/font2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90" Type="http://schemas.openxmlformats.org/officeDocument/2006/relationships/font" Target="fonts/font21.fntdata"/><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0" Type="http://schemas.openxmlformats.org/officeDocument/2006/relationships/font" Target="fonts/font11.fntdata"/><Relationship Id="rId85"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93" Type="http://schemas.openxmlformats.org/officeDocument/2006/relationships/font" Target="fonts/font24.fntdata"/><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4144963" y="0"/>
            <a:ext cx="3170237" cy="479425"/>
          </a:xfrm>
          <a:prstGeom prst="rect">
            <a:avLst/>
          </a:prstGeom>
          <a:noFill/>
          <a:ln>
            <a:noFill/>
          </a:ln>
        </p:spPr>
        <p:txBody>
          <a:bodyPr spcFirstLastPara="1" wrap="square" lIns="96650" tIns="48325" rIns="96650" bIns="48325"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1775"/>
            <a:ext cx="3170238" cy="479425"/>
          </a:xfrm>
          <a:prstGeom prst="rect">
            <a:avLst/>
          </a:prstGeom>
          <a:noFill/>
          <a:ln>
            <a:noFill/>
          </a:ln>
        </p:spPr>
        <p:txBody>
          <a:bodyPr spcFirstLastPara="1" wrap="square" lIns="96650" tIns="48325" rIns="96650" bIns="48325"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4144963"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0" name="Google Shape;80;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4: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37" name="Google Shape;237;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7: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46" name="Google Shape;246;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24d7ceca9_0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51" name="Google Shape;251;g624d7ceca9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24d7ceca9_0_5: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57" name="Google Shape;257;g624d7ceca9_0_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24d7ceca9_0_1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65" name="Google Shape;265;g624d7ceca9_0_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24d7ceca9_0_1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Historically, HCD methods were often applied in the filled circles.  </a:t>
            </a:r>
            <a:endParaRPr dirty="0"/>
          </a:p>
        </p:txBody>
      </p:sp>
      <p:sp>
        <p:nvSpPr>
          <p:cNvPr id="273" name="Google Shape;273;g624d7ceca9_0_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1ff385ed8_0_18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0" name="Google Shape;300;g61ff385ed8_0_189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301" name="Google Shape;301;g61ff385ed8_0_1893: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1ff385ed8_0_149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Instead of prototyping a solution, we were prototyping a framing for the project. HCD was used upfront, rather than simply creating and evaluating screens.</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Changing the methods with what you are learning.  </a:t>
            </a:r>
            <a:endParaRPr dirty="0"/>
          </a:p>
        </p:txBody>
      </p:sp>
      <p:sp>
        <p:nvSpPr>
          <p:cNvPr id="325" name="Google Shape;325;g61ff385ed8_0_14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629d1606f1_0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366" name="Google Shape;366;g629d1606f1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2899f384e_0_4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4" name="Google Shape;374;g62899f384e_0_42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375" name="Google Shape;375;g62899f384e_0_422: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6" name="Google Shape;86;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629d1606f1_0_1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800" u="sng" dirty="0">
                <a:latin typeface="Arial"/>
                <a:ea typeface="Arial"/>
                <a:cs typeface="Arial"/>
                <a:sym typeface="Arial"/>
              </a:rPr>
              <a:t>Primary method:</a:t>
            </a:r>
            <a:r>
              <a:rPr lang="en-US" sz="1800" dirty="0">
                <a:latin typeface="Arial"/>
                <a:ea typeface="Arial"/>
                <a:cs typeface="Arial"/>
                <a:sym typeface="Arial"/>
              </a:rPr>
              <a:t> Facilitated, on-site listening sessions with end users</a:t>
            </a:r>
            <a:endParaRPr sz="1800" dirty="0">
              <a:latin typeface="Arial"/>
              <a:ea typeface="Arial"/>
              <a:cs typeface="Arial"/>
              <a:sym typeface="Arial"/>
            </a:endParaRPr>
          </a:p>
          <a:p>
            <a:pPr marL="457200" lvl="0" indent="-317500" algn="l" rtl="0">
              <a:lnSpc>
                <a:spcPct val="100000"/>
              </a:lnSpc>
              <a:spcBef>
                <a:spcPts val="1000"/>
              </a:spcBef>
              <a:spcAft>
                <a:spcPts val="0"/>
              </a:spcAft>
              <a:buClr>
                <a:schemeClr val="dk1"/>
              </a:buClr>
              <a:buSzPts val="1400"/>
              <a:buChar char="●"/>
            </a:pPr>
            <a:r>
              <a:rPr lang="en-US" sz="1800" dirty="0">
                <a:latin typeface="Arial"/>
                <a:ea typeface="Arial"/>
                <a:cs typeface="Arial"/>
                <a:sym typeface="Arial"/>
              </a:rPr>
              <a:t>Prompted end users with questions and asked them to write down thoughts on sticky notes and discuss their answers.</a:t>
            </a:r>
            <a:endParaRPr sz="1800" dirty="0">
              <a:latin typeface="Arial"/>
              <a:ea typeface="Arial"/>
              <a:cs typeface="Arial"/>
              <a:sym typeface="Arial"/>
            </a:endParaRPr>
          </a:p>
          <a:p>
            <a:pPr marL="457200" lvl="0" indent="-317500" algn="l" rtl="0">
              <a:lnSpc>
                <a:spcPct val="100000"/>
              </a:lnSpc>
              <a:spcBef>
                <a:spcPts val="1000"/>
              </a:spcBef>
              <a:spcAft>
                <a:spcPts val="0"/>
              </a:spcAft>
              <a:buClr>
                <a:schemeClr val="dk1"/>
              </a:buClr>
              <a:buSzPts val="1400"/>
              <a:buChar char="●"/>
            </a:pPr>
            <a:r>
              <a:rPr lang="en-US" sz="1800" dirty="0">
                <a:latin typeface="Arial"/>
                <a:ea typeface="Arial"/>
                <a:cs typeface="Arial"/>
                <a:sym typeface="Arial"/>
              </a:rPr>
              <a:t>Collected data in the participants’ own words</a:t>
            </a:r>
            <a:endParaRPr sz="1800" dirty="0">
              <a:latin typeface="Arial"/>
              <a:ea typeface="Arial"/>
              <a:cs typeface="Arial"/>
              <a:sym typeface="Arial"/>
            </a:endParaRPr>
          </a:p>
          <a:p>
            <a:pPr marL="457200" lvl="0" indent="-317500" algn="l" rtl="0">
              <a:lnSpc>
                <a:spcPct val="100000"/>
              </a:lnSpc>
              <a:spcBef>
                <a:spcPts val="1000"/>
              </a:spcBef>
              <a:spcAft>
                <a:spcPts val="1500"/>
              </a:spcAft>
              <a:buClr>
                <a:schemeClr val="dk1"/>
              </a:buClr>
              <a:buSzPts val="1400"/>
              <a:buChar char="●"/>
            </a:pPr>
            <a:r>
              <a:rPr lang="en-US" sz="1800" dirty="0">
                <a:latin typeface="Arial"/>
                <a:ea typeface="Arial"/>
                <a:cs typeface="Arial"/>
                <a:sym typeface="Arial"/>
              </a:rPr>
              <a:t>Used written notes and/or audio recordings to clarify or fill in gaps.</a:t>
            </a:r>
            <a:endParaRPr dirty="0"/>
          </a:p>
        </p:txBody>
      </p:sp>
      <p:sp>
        <p:nvSpPr>
          <p:cNvPr id="401" name="Google Shape;401;g629d1606f1_0_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3ace66576_0_1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09" name="Google Shape;409;g63ace66576_0_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2bbe25350_2_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7" name="Google Shape;417;g62bbe25350_2_2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dirty="0">
                <a:latin typeface="Open Sans"/>
                <a:ea typeface="Open Sans"/>
                <a:cs typeface="Open Sans"/>
                <a:sym typeface="Open Sans"/>
              </a:rPr>
              <a:t>Category of Participants: </a:t>
            </a:r>
            <a:endParaRPr b="1" dirty="0">
              <a:latin typeface="Open Sans"/>
              <a:ea typeface="Open Sans"/>
              <a:cs typeface="Open Sans"/>
              <a:sym typeface="Open Sans"/>
            </a:endParaRPr>
          </a:p>
          <a:p>
            <a:pPr marL="457200" lvl="0" indent="-304800" algn="l" rtl="0">
              <a:lnSpc>
                <a:spcPct val="100000"/>
              </a:lnSpc>
              <a:spcBef>
                <a:spcPts val="100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Executive Leadership (CEO, CMO, CNO, CIO, IT Supervisor)</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Clinical Providers (MDs, DOs, NPs, PAs, Dentists, etc.)</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Clinical Staff (Nurses, Therapists, Lab, Pharmacy, Radiology, Behavioral Health, Community Health, etc.)</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Non-clinical (Billers, Schedulers, Referral Staff, Medical Records, etc.)</a:t>
            </a:r>
            <a:endParaRPr dirty="0"/>
          </a:p>
        </p:txBody>
      </p:sp>
      <p:sp>
        <p:nvSpPr>
          <p:cNvPr id="418" name="Google Shape;418;g62bbe25350_2_28: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ace66576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4" name="Google Shape;434;g63ace66576_0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r>
              <a:rPr lang="en-US" b="1" dirty="0">
                <a:latin typeface="Open Sans"/>
                <a:ea typeface="Open Sans"/>
                <a:cs typeface="Open Sans"/>
                <a:sym typeface="Open Sans"/>
              </a:rPr>
              <a:t>Types of Participants:  </a:t>
            </a:r>
            <a:endParaRPr b="1" dirty="0">
              <a:latin typeface="Open Sans"/>
              <a:ea typeface="Open Sans"/>
              <a:cs typeface="Open Sans"/>
              <a:sym typeface="Open Sans"/>
            </a:endParaRPr>
          </a:p>
          <a:p>
            <a:pPr marL="457200" lvl="0" indent="-304800" algn="l" rtl="0">
              <a:lnSpc>
                <a:spcPct val="100000"/>
              </a:lnSpc>
              <a:spcBef>
                <a:spcPts val="100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Executive Leadership (CEO, CMO, CNO, CIO, IT Supervisor)</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Clinical Providers (MDs, DOs, NPs, PAs, Dentists, etc.)</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Clinical Staff (Nurses, Therapists, Lab, Pharmacy, Radiology, Behavioral Health, Community Health, etc.)</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Health Information Technology team members ( Clinical Informaticists, etc.)</a:t>
            </a:r>
            <a:endParaRPr dirty="0">
              <a:latin typeface="Open Sans Light"/>
              <a:ea typeface="Open Sans Light"/>
              <a:cs typeface="Open Sans Light"/>
              <a:sym typeface="Open Sans Light"/>
            </a:endParaRPr>
          </a:p>
          <a:p>
            <a:pPr marL="457200" lvl="0" indent="-298450" algn="l" rtl="0">
              <a:lnSpc>
                <a:spcPct val="100000"/>
              </a:lnSpc>
              <a:spcBef>
                <a:spcPts val="0"/>
              </a:spcBef>
              <a:spcAft>
                <a:spcPts val="0"/>
              </a:spcAft>
              <a:buClr>
                <a:schemeClr val="dk1"/>
              </a:buClr>
              <a:buSzPts val="1100"/>
              <a:buFont typeface="Open Sans"/>
              <a:buChar char="●"/>
            </a:pPr>
            <a:endParaRPr b="1" dirty="0">
              <a:latin typeface="Open Sans"/>
              <a:ea typeface="Open Sans"/>
              <a:cs typeface="Open Sans"/>
              <a:sym typeface="Open Sans"/>
            </a:endParaRPr>
          </a:p>
        </p:txBody>
      </p:sp>
      <p:sp>
        <p:nvSpPr>
          <p:cNvPr id="435" name="Google Shape;435;g63ace66576_0_0: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639d912e93_2_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g639d912e93_2_2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important to have these questions be open </a:t>
            </a:r>
            <a:endParaRPr dirty="0"/>
          </a:p>
          <a:p>
            <a:pPr marL="0" lvl="0" indent="0" algn="l" rtl="0">
              <a:lnSpc>
                <a:spcPct val="100000"/>
              </a:lnSpc>
              <a:spcBef>
                <a:spcPts val="360"/>
              </a:spcBef>
              <a:spcAft>
                <a:spcPts val="0"/>
              </a:spcAft>
              <a:buSzPts val="1400"/>
              <a:buNone/>
            </a:pPr>
            <a:r>
              <a:rPr lang="en-US" dirty="0"/>
              <a:t>Provides opportunities to hear the participants voice and capture their own words </a:t>
            </a:r>
            <a:endParaRPr dirty="0"/>
          </a:p>
          <a:p>
            <a:pPr marL="0" lvl="0" indent="0" algn="l" rtl="0">
              <a:lnSpc>
                <a:spcPct val="100000"/>
              </a:lnSpc>
              <a:spcBef>
                <a:spcPts val="360"/>
              </a:spcBef>
              <a:spcAft>
                <a:spcPts val="0"/>
              </a:spcAft>
              <a:buSzPts val="1400"/>
              <a:buNone/>
            </a:pPr>
            <a:r>
              <a:rPr lang="en-US" dirty="0"/>
              <a:t>Learning point, be able to align the </a:t>
            </a:r>
            <a:r>
              <a:rPr lang="en-US" dirty="0" smtClean="0"/>
              <a:t>participant </a:t>
            </a:r>
            <a:r>
              <a:rPr lang="en-US" dirty="0"/>
              <a:t>type (in our case the type of site and the type of system user) with other data </a:t>
            </a:r>
            <a:endParaRPr dirty="0"/>
          </a:p>
        </p:txBody>
      </p:sp>
      <p:sp>
        <p:nvSpPr>
          <p:cNvPr id="449" name="Google Shape;449;g639d912e93_2_26: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62899f384e_0_4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g62899f384e_0_43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63" name="Google Shape;463;g62899f384e_0_436: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624d7ceca9_0_4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72" name="Google Shape;472;g624d7ceca9_0_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624d7ceca9_0_4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77" name="Google Shape;477;g624d7ceca9_0_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24d7ceca9_0_5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83" name="Google Shape;483;g624d7ceca9_0_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24d7ceca9_0_5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91" name="Google Shape;491;g624d7ceca9_0_5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94" name="Google Shape;94;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628f2b2004_40_3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Deep - Figure out what they actually want, and look at environmental factors to see what may have influenced participant thoughts.</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Overall - We needed to be fast, and we needed to respond to data requests often. Data analysis needed to be agile, yet thorough.</a:t>
            </a:r>
            <a:endParaRPr dirty="0"/>
          </a:p>
        </p:txBody>
      </p:sp>
      <p:sp>
        <p:nvSpPr>
          <p:cNvPr id="499" name="Google Shape;499;g628f2b2004_4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628f2b2004_40_3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Foundational because the research goals did not really change, but dynamic because our methods changed to fit our needs and the population we worked with. This project was fast fast fast. Lots to do in a short time, with limited resources, and with geographically dispersed team, but we did not want to compromise integrity of findings. That’s why our methods had to change.</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First round - “Pilot”: Minimal planning for data recording, analysis, and synthesis. Very short turnaround between initial planning and first site visit. Analysis was very thorough, but inefficient. Most planning was placed on collecting data, but a lot of time was required for recording or analyzing it.</a:t>
            </a:r>
            <a:endParaRPr dirty="0"/>
          </a:p>
          <a:p>
            <a:pPr marL="0" lvl="0" indent="0" algn="l" rtl="0">
              <a:lnSpc>
                <a:spcPct val="100000"/>
              </a:lnSpc>
              <a:spcBef>
                <a:spcPts val="360"/>
              </a:spcBef>
              <a:spcAft>
                <a:spcPts val="0"/>
              </a:spcAft>
              <a:buSzPts val="1400"/>
              <a:buNone/>
            </a:pPr>
            <a:r>
              <a:rPr lang="en-US" dirty="0"/>
              <a:t>Second round - “Evolved”: Evolve the previous methods based on debrief of first visits, leverage other team members to distribute tasks and improve efficiency. These methods were both thorough and relatively efficient, but it was hard to train team members on, and the benefit was not worth it.</a:t>
            </a:r>
            <a:endParaRPr dirty="0"/>
          </a:p>
          <a:p>
            <a:pPr marL="0" lvl="0" indent="0" algn="l" rtl="0">
              <a:lnSpc>
                <a:spcPct val="100000"/>
              </a:lnSpc>
              <a:spcBef>
                <a:spcPts val="360"/>
              </a:spcBef>
              <a:spcAft>
                <a:spcPts val="0"/>
              </a:spcAft>
              <a:buSzPts val="1400"/>
              <a:buNone/>
            </a:pPr>
            <a:r>
              <a:rPr lang="en-US" dirty="0"/>
              <a:t>Third round - “Team-friendly and Efficient”: Refine the Evolved methods to work efficiently for all team members. Played on team strengths and weaknesses.</a:t>
            </a:r>
            <a:endParaRPr b="1" dirty="0"/>
          </a:p>
        </p:txBody>
      </p:sp>
      <p:sp>
        <p:nvSpPr>
          <p:cNvPr id="507" name="Google Shape;507;g628f2b2004_40_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39d912e93_0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b="1" dirty="0"/>
              <a:t>Tool</a:t>
            </a:r>
            <a:r>
              <a:rPr lang="en-US" dirty="0"/>
              <a:t> refers to software or other resource that links HCD-related data to the analysis and synthesis stages of the work. It allows the team to digest HCD data to start forming conclusions and solutions.</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1. Know how you’re going to get data and what it eventually needs to lead to. </a:t>
            </a:r>
            <a:r>
              <a:rPr lang="en-US" b="1" dirty="0"/>
              <a:t>Know what is important for your project.</a:t>
            </a:r>
            <a:endParaRPr b="1" dirty="0"/>
          </a:p>
          <a:p>
            <a:pPr marL="0" lvl="0" indent="0" algn="l" rtl="0">
              <a:lnSpc>
                <a:spcPct val="100000"/>
              </a:lnSpc>
              <a:spcBef>
                <a:spcPts val="360"/>
              </a:spcBef>
              <a:spcAft>
                <a:spcPts val="0"/>
              </a:spcAft>
              <a:buSzPts val="1400"/>
              <a:buNone/>
            </a:pPr>
            <a:r>
              <a:rPr lang="en-US" dirty="0"/>
              <a:t>3. How will the users receive the tool? If they’re going to be the ones to use it, have them test it out, or you may find yourself in my position. I developed a process and Excel tool that worked for me, but not for the rest of the team.</a:t>
            </a:r>
            <a:endParaRPr dirty="0"/>
          </a:p>
          <a:p>
            <a:pPr marL="0" lvl="0" indent="0" algn="l" rtl="0">
              <a:lnSpc>
                <a:spcPct val="100000"/>
              </a:lnSpc>
              <a:spcBef>
                <a:spcPts val="360"/>
              </a:spcBef>
              <a:spcAft>
                <a:spcPts val="0"/>
              </a:spcAft>
              <a:buSzPts val="1400"/>
              <a:buNone/>
            </a:pPr>
            <a:r>
              <a:rPr lang="en-US" dirty="0"/>
              <a:t>4. This requires thinking through the whole process. What questions will you need to answer by the end of the project? Can the tool help you answer those?</a:t>
            </a:r>
            <a:endParaRPr dirty="0"/>
          </a:p>
          <a:p>
            <a:pPr marL="0" lvl="0" indent="0" algn="l" rtl="0">
              <a:lnSpc>
                <a:spcPct val="100000"/>
              </a:lnSpc>
              <a:spcBef>
                <a:spcPts val="360"/>
              </a:spcBef>
              <a:spcAft>
                <a:spcPts val="0"/>
              </a:spcAft>
              <a:buSzPts val="1400"/>
              <a:buNone/>
            </a:pPr>
            <a:endParaRPr dirty="0"/>
          </a:p>
          <a:p>
            <a:pPr marL="457200" lvl="0" indent="-317500" algn="l" rtl="0">
              <a:lnSpc>
                <a:spcPct val="100000"/>
              </a:lnSpc>
              <a:spcBef>
                <a:spcPts val="360"/>
              </a:spcBef>
              <a:spcAft>
                <a:spcPts val="0"/>
              </a:spcAft>
              <a:buSzPts val="1400"/>
              <a:buChar char="●"/>
            </a:pPr>
            <a:r>
              <a:rPr lang="en-US" dirty="0"/>
              <a:t>Data Entry/Import - Our project had qualitative data coming in from site visits, surveys, web-based meetings, etc. Can the data be adapted from multiple sources?</a:t>
            </a:r>
            <a:endParaRPr dirty="0"/>
          </a:p>
          <a:p>
            <a:pPr marL="457200" lvl="0" indent="-317500" algn="l" rtl="0">
              <a:lnSpc>
                <a:spcPct val="100000"/>
              </a:lnSpc>
              <a:spcBef>
                <a:spcPts val="0"/>
              </a:spcBef>
              <a:spcAft>
                <a:spcPts val="0"/>
              </a:spcAft>
              <a:buSzPts val="1400"/>
              <a:buChar char="●"/>
            </a:pPr>
            <a:r>
              <a:rPr lang="en-US" dirty="0"/>
              <a:t>Ease of Use - Once the data is in the tool, can various team members be included when using it?</a:t>
            </a:r>
            <a:endParaRPr dirty="0"/>
          </a:p>
          <a:p>
            <a:pPr marL="457200" lvl="0" indent="-317500" algn="l" rtl="0">
              <a:lnSpc>
                <a:spcPct val="100000"/>
              </a:lnSpc>
              <a:spcBef>
                <a:spcPts val="0"/>
              </a:spcBef>
              <a:spcAft>
                <a:spcPts val="0"/>
              </a:spcAft>
              <a:buSzPts val="1400"/>
              <a:buChar char="●"/>
            </a:pPr>
            <a:r>
              <a:rPr lang="en-US" dirty="0"/>
              <a:t>Met Reporting Needs - Have an idea of what questions people are going to ask that your data can answer. What is the expected end product? How often will there be data requests?</a:t>
            </a:r>
            <a:endParaRPr dirty="0"/>
          </a:p>
        </p:txBody>
      </p:sp>
      <p:sp>
        <p:nvSpPr>
          <p:cNvPr id="516" name="Google Shape;516;g639d912e93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39d912e93_0_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5" name="Google Shape;525;g639d912e93_0_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Clr>
                <a:schemeClr val="dk1"/>
              </a:buClr>
              <a:buSzPts val="1100"/>
              <a:buFont typeface="Arial"/>
              <a:buNone/>
            </a:pPr>
            <a:r>
              <a:rPr lang="en-US" dirty="0"/>
              <a:t>Tools: Airtable, Dedoose, Atlas.ti, Excel</a:t>
            </a:r>
            <a:endParaRPr dirty="0"/>
          </a:p>
          <a:p>
            <a:pPr marL="0" lvl="0" indent="0" algn="l" rtl="0">
              <a:lnSpc>
                <a:spcPct val="100000"/>
              </a:lnSpc>
              <a:spcBef>
                <a:spcPts val="360"/>
              </a:spcBef>
              <a:spcAft>
                <a:spcPts val="0"/>
              </a:spcAft>
              <a:buClr>
                <a:schemeClr val="dk1"/>
              </a:buClr>
              <a:buSzPts val="1100"/>
              <a:buFont typeface="Arial"/>
              <a:buNone/>
            </a:pPr>
            <a:endParaRPr dirty="0"/>
          </a:p>
          <a:p>
            <a:pPr marL="0" lvl="0" indent="0" algn="l" rtl="0">
              <a:lnSpc>
                <a:spcPct val="100000"/>
              </a:lnSpc>
              <a:spcBef>
                <a:spcPts val="360"/>
              </a:spcBef>
              <a:spcAft>
                <a:spcPts val="0"/>
              </a:spcAft>
              <a:buClr>
                <a:schemeClr val="dk1"/>
              </a:buClr>
              <a:buSzPts val="1100"/>
              <a:buFont typeface="Arial"/>
              <a:buNone/>
            </a:pPr>
            <a:r>
              <a:rPr lang="en-US" dirty="0"/>
              <a:t>After considering tools and how well they would achieve our purposes, we selected Airtable as our tool to import, classify, and analyze our data.</a:t>
            </a:r>
            <a:endParaRPr dirty="0"/>
          </a:p>
        </p:txBody>
      </p:sp>
      <p:sp>
        <p:nvSpPr>
          <p:cNvPr id="526" name="Google Shape;526;g639d912e93_0_8: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33</a:t>
            </a:fld>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ffccba979_0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In Airtable, notes collected on-site were classified with themes that we had previously developed. These “tags” allowed us to do analysis among all sites/groups that we spoke with, which helped us prioritize user needs and identify areas where we may need to ask additional questions. Airtable itself is pretty comparable to Excel, but it has key features like these tags that helped us achieve research goals easily. We can use this analysis to compile findings and start to gather up what resembles a story.</a:t>
            </a:r>
            <a:endParaRPr dirty="0"/>
          </a:p>
        </p:txBody>
      </p:sp>
      <p:sp>
        <p:nvSpPr>
          <p:cNvPr id="547" name="Google Shape;547;g5ffccba979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628f2b2004_40_4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Keep in mind that this is just a basic story that amalgamates what we heard on sites. However, there is a lot of room for further digging since every site is different. They have different needs and different populations to serve, so there can never be a single story that encapsulates them all.</a:t>
            </a:r>
            <a:endParaRPr dirty="0"/>
          </a:p>
        </p:txBody>
      </p:sp>
      <p:sp>
        <p:nvSpPr>
          <p:cNvPr id="564" name="Google Shape;564;g628f2b2004_40_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62bbe25350_3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9" name="Google Shape;589;g62bbe25350_3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Having a deeper understanding of as many users and processes as possible helps to move towards a design for HIT that meets end user needs.</a:t>
            </a:r>
            <a:endParaRPr dirty="0"/>
          </a:p>
        </p:txBody>
      </p:sp>
      <p:sp>
        <p:nvSpPr>
          <p:cNvPr id="590" name="Google Shape;590;g62bbe25350_3_0: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36</a:t>
            </a:fld>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62bbe25350_1_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These are some of the suggested concepts that a future state of HIT should consist of, as determined by the entire HHS IHS HIT Modernization Project. Among these, the qualitative data we collected revealed most of them and added very informative stories, perspectives, and insights.</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What I find incredible about this work and the Human-Centered Design method is that it allows the end users to own their HIT modernization effort. These recommendations aren’t from a board of executives; they are a synthesis of the voices of those who have their boots on the ground and provide healthcare in the Indian Health setting. Users cannot have an HIT solution thrust upon them, but instead, they must be what the HIT solution is designed around so that they can do their jobs in taking care of their patients.</a:t>
            </a:r>
            <a:endParaRPr dirty="0"/>
          </a:p>
        </p:txBody>
      </p:sp>
      <p:sp>
        <p:nvSpPr>
          <p:cNvPr id="601" name="Google Shape;601;g62bbe25350_1_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624d7ceca9_0_8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18" name="Google Shape;618;g624d7ceca9_0_8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624d7ceca9_0_9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23" name="Google Shape;623;g624d7ceca9_0_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2899f384e_0_4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2" name="Google Shape;102;g62899f384e_0_40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103" name="Google Shape;103;g62899f384e_0_408: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624d7ceca9_0_9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29" name="Google Shape;629;g624d7ceca9_0_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624d7ceca9_0_11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After some site visits, and with many visits still to be done, the themes that emerged looked consistent—what else could we learn?</a:t>
            </a:r>
            <a:endParaRPr sz="1800" dirty="0">
              <a:latin typeface="Arial"/>
              <a:ea typeface="Arial"/>
              <a:cs typeface="Arial"/>
              <a:sym typeface="Arial"/>
            </a:endParaRPr>
          </a:p>
          <a:p>
            <a:pPr marL="914400" lvl="1" indent="-228600" algn="l" rtl="0">
              <a:spcBef>
                <a:spcPts val="0"/>
              </a:spcBef>
              <a:spcAft>
                <a:spcPts val="0"/>
              </a:spcAft>
              <a:buSzPts val="1800"/>
              <a:buNone/>
            </a:pPr>
            <a:r>
              <a:rPr lang="en-US" sz="1800" dirty="0">
                <a:latin typeface="Arial"/>
                <a:ea typeface="Arial"/>
                <a:cs typeface="Arial"/>
                <a:sym typeface="Arial"/>
              </a:rPr>
              <a:t>In qualitative research variety of findings is important, and quantitative analysis is done to ensure findings are statistically meaningful (which is how the data call information was used). This is the difference between qualitative and quantitative research. One looks for the WHY/HOW and the latter is about the WHAT. </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Listening sessions and virtual focus sessions weren't eliciting in-depth responses to what Health IT modernization (the dream state) might look like</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Creating a clear view of what Health IT modernization looks like for IHS required more context around the staff's workflows, how they interact with each other</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Needed to outline what makes healthcare for American Indian and Alaska Native communities unique vs. other healthcare systems—and how that affects Health IT requirements</a:t>
            </a:r>
            <a:endParaRPr sz="1800" dirty="0">
              <a:latin typeface="Arial"/>
              <a:ea typeface="Arial"/>
              <a:cs typeface="Arial"/>
              <a:sym typeface="Arial"/>
            </a:endParaRPr>
          </a:p>
          <a:p>
            <a:pPr marL="914400" lvl="1" indent="-228600" algn="l" rtl="0">
              <a:spcBef>
                <a:spcPts val="0"/>
              </a:spcBef>
              <a:spcAft>
                <a:spcPts val="0"/>
              </a:spcAft>
              <a:buSzPts val="1800"/>
              <a:buNone/>
            </a:pPr>
            <a:r>
              <a:rPr lang="en-US" sz="1800" dirty="0">
                <a:latin typeface="Arial"/>
                <a:ea typeface="Arial"/>
                <a:cs typeface="Arial"/>
                <a:sym typeface="Arial"/>
              </a:rPr>
              <a:t>so that themes like interoperability aren't discussed as a novelty, but not overlooked either</a:t>
            </a:r>
            <a:endParaRPr sz="1800" dirty="0">
              <a:latin typeface="Arial"/>
              <a:ea typeface="Arial"/>
              <a:cs typeface="Arial"/>
              <a:sym typeface="Arial"/>
            </a:endParaRPr>
          </a:p>
        </p:txBody>
      </p:sp>
      <p:sp>
        <p:nvSpPr>
          <p:cNvPr id="637" name="Google Shape;637;g624d7ceca9_0_1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1facfc913_1_12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r>
              <a:rPr lang="en-US" sz="1800" dirty="0">
                <a:latin typeface="Arial"/>
                <a:ea typeface="Arial"/>
                <a:cs typeface="Arial"/>
                <a:sym typeface="Arial"/>
              </a:rPr>
              <a:t>Talking points 1:1 interviews:</a:t>
            </a:r>
            <a:endParaRPr sz="1800" dirty="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Char char="●"/>
            </a:pPr>
            <a:r>
              <a:rPr lang="en-US" sz="1800" dirty="0">
                <a:latin typeface="Arial"/>
                <a:ea typeface="Arial"/>
                <a:cs typeface="Arial"/>
                <a:sym typeface="Arial"/>
              </a:rPr>
              <a:t>Can ask more in-depth questions</a:t>
            </a:r>
            <a:endParaRPr sz="1800" dirty="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Char char="●"/>
            </a:pPr>
            <a:r>
              <a:rPr lang="en-US" sz="1800" dirty="0">
                <a:latin typeface="Arial"/>
                <a:ea typeface="Arial"/>
                <a:cs typeface="Arial"/>
                <a:sym typeface="Arial"/>
              </a:rPr>
              <a:t>More intimate with fewer participants and facilitators, users may open up more</a:t>
            </a:r>
            <a:endParaRPr sz="1800" dirty="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Char char="●"/>
            </a:pPr>
            <a:r>
              <a:rPr lang="en-US" sz="1800" dirty="0">
                <a:latin typeface="Arial"/>
                <a:ea typeface="Arial"/>
                <a:cs typeface="Arial"/>
                <a:sym typeface="Arial"/>
              </a:rPr>
              <a:t>Avoids including supervisors, which hinders staff's feedback</a:t>
            </a:r>
            <a:endParaRPr sz="1800" dirty="0">
              <a:latin typeface="Arial"/>
              <a:ea typeface="Arial"/>
              <a:cs typeface="Arial"/>
              <a:sym typeface="Arial"/>
            </a:endParaRPr>
          </a:p>
          <a:p>
            <a:pPr marL="0" lvl="0" indent="0" algn="l" rtl="0">
              <a:lnSpc>
                <a:spcPct val="100000"/>
              </a:lnSpc>
              <a:spcBef>
                <a:spcPts val="0"/>
              </a:spcBef>
              <a:spcAft>
                <a:spcPts val="0"/>
              </a:spcAft>
              <a:buNone/>
            </a:pPr>
            <a:r>
              <a:rPr lang="en-US" sz="1800" dirty="0">
                <a:latin typeface="Arial"/>
                <a:ea typeface="Arial"/>
                <a:cs typeface="Arial"/>
                <a:sym typeface="Arial"/>
              </a:rPr>
              <a:t>Added questions for 1:1 interviews and workshops:</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Roles and who they interact with</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Step-by-step workflow around specific common tasks and scenarios—and what parts of it are challenging</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What's unique about working in this environment vs. other environments where you've worked before?</a:t>
            </a:r>
            <a:endParaRPr sz="1800" dirty="0">
              <a:latin typeface="Arial"/>
              <a:ea typeface="Arial"/>
              <a:cs typeface="Arial"/>
              <a:sym typeface="Arial"/>
            </a:endParaRPr>
          </a:p>
          <a:p>
            <a:pPr marL="0" lvl="0" indent="0" algn="l" rtl="0">
              <a:spcBef>
                <a:spcPts val="0"/>
              </a:spcBef>
              <a:spcAft>
                <a:spcPts val="0"/>
              </a:spcAft>
              <a:buNone/>
            </a:pPr>
            <a:r>
              <a:rPr lang="en-US" sz="1800" dirty="0">
                <a:latin typeface="Arial"/>
                <a:ea typeface="Arial"/>
                <a:cs typeface="Arial"/>
                <a:sym typeface="Arial"/>
              </a:rPr>
              <a:t>Fine-tuning existing methodologies:</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Facilitating is hard: make facilitation and note-taking roles consistent</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Create feedback loops to improve questions and facilitation technique</a:t>
            </a:r>
            <a:endParaRPr sz="1800" dirty="0">
              <a:latin typeface="Arial"/>
              <a:ea typeface="Arial"/>
              <a:cs typeface="Arial"/>
              <a:sym typeface="Arial"/>
            </a:endParaRPr>
          </a:p>
        </p:txBody>
      </p:sp>
      <p:sp>
        <p:nvSpPr>
          <p:cNvPr id="645" name="Google Shape;645;g61facfc913_1_1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1facfc913_1_3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sz="1800" dirty="0">
              <a:latin typeface="Arial"/>
              <a:ea typeface="Arial"/>
              <a:cs typeface="Arial"/>
              <a:sym typeface="Arial"/>
            </a:endParaRPr>
          </a:p>
        </p:txBody>
      </p:sp>
      <p:sp>
        <p:nvSpPr>
          <p:cNvPr id="656" name="Google Shape;656;g61facfc913_1_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61facfc913_1_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4" name="Google Shape;664;g61facfc913_1_4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Archetype groupings were defined based on common Health IT needs—if we were researching for different goals, say how to provide the best mental health experience to a patient across all disciplines, our groupings could have been widely different.</a:t>
            </a:r>
            <a:endParaRPr dirty="0"/>
          </a:p>
        </p:txBody>
      </p:sp>
      <p:sp>
        <p:nvSpPr>
          <p:cNvPr id="665" name="Google Shape;665;g61facfc913_1_49: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44</a:t>
            </a:fld>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61facfc913_1_1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4" name="Google Shape;674;g61facfc913_1_11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75" name="Google Shape;675;g61facfc913_1_117: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61facfc913_1_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82" name="Google Shape;682;g61facfc913_1_5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83" name="Google Shape;683;g61facfc913_1_57: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61facfc913_1_1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90" name="Google Shape;690;g61facfc913_1_13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91" name="Google Shape;691;g61facfc913_1_138: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61facfc913_1_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98" name="Google Shape;698;g61facfc913_1_7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99" name="Google Shape;699;g61facfc913_1_72: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61facfc913_1_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06" name="Google Shape;706;g61facfc913_1_65: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07" name="Google Shape;707;g61facfc913_1_65: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1ff385ed8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g61ff385ed8_0_0:notes"/>
          <p:cNvSpPr txBox="1">
            <a:spLocks noGrp="1"/>
          </p:cNvSpPr>
          <p:nvPr>
            <p:ph type="body" idx="1"/>
          </p:nvPr>
        </p:nvSpPr>
        <p:spPr>
          <a:xfrm>
            <a:off x="731520" y="4560570"/>
            <a:ext cx="5852100" cy="4320600"/>
          </a:xfrm>
          <a:prstGeom prst="rect">
            <a:avLst/>
          </a:prstGeom>
          <a:noFill/>
          <a:ln>
            <a:noFill/>
          </a:ln>
        </p:spPr>
        <p:txBody>
          <a:bodyPr spcFirstLastPara="1" wrap="square" lIns="97000" tIns="97000" rIns="97000" bIns="97000" anchor="t" anchorCtr="0">
            <a:noAutofit/>
          </a:bodyPr>
          <a:lstStyle/>
          <a:p>
            <a:pPr marL="0" lvl="0" indent="0" algn="l" rtl="0">
              <a:lnSpc>
                <a:spcPct val="100000"/>
              </a:lnSpc>
              <a:spcBef>
                <a:spcPts val="0"/>
              </a:spcBef>
              <a:spcAft>
                <a:spcPts val="0"/>
              </a:spcAft>
              <a:buClr>
                <a:schemeClr val="dk1"/>
              </a:buClr>
              <a:buSzPts val="1300"/>
              <a:buFont typeface="Calibri"/>
              <a:buNone/>
            </a:pPr>
            <a:r>
              <a:rPr lang="en-US" sz="1500" dirty="0"/>
              <a:t>Terry to address the drivers to starting this project on this slide</a:t>
            </a:r>
            <a:endParaRPr sz="15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1facfc913_1_10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14" name="Google Shape;714;g61facfc913_1_10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15" name="Google Shape;715;g61facfc913_1_103: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61facfc913_1_8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22" name="Google Shape;722;g61facfc913_1_8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240+ tagged use cases, can be sorted by category, user type and source.</a:t>
            </a:r>
            <a:endParaRPr dirty="0"/>
          </a:p>
          <a:p>
            <a:pPr marL="0" lvl="0" indent="0" algn="l" rtl="0">
              <a:lnSpc>
                <a:spcPct val="100000"/>
              </a:lnSpc>
              <a:spcBef>
                <a:spcPts val="360"/>
              </a:spcBef>
              <a:spcAft>
                <a:spcPts val="0"/>
              </a:spcAft>
              <a:buSzPts val="1400"/>
              <a:buNone/>
            </a:pPr>
            <a:r>
              <a:rPr lang="en-US" dirty="0"/>
              <a:t>On airtable, also used for analysis of interviews.</a:t>
            </a:r>
            <a:endParaRPr dirty="0"/>
          </a:p>
        </p:txBody>
      </p:sp>
      <p:sp>
        <p:nvSpPr>
          <p:cNvPr id="723" name="Google Shape;723;g61facfc913_1_81: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61facfc913_1_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30" name="Google Shape;730;g61facfc913_1_8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31" name="Google Shape;731;g61facfc913_1_89: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52</a:t>
            </a:fld>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1facfc913_1_1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38" name="Google Shape;738;g61facfc913_1_11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39" name="Google Shape;739;g61facfc913_1_110: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24d7ceca9_0_134: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46" name="Google Shape;746;g624d7ceca9_0_1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24d7ceca9_1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51" name="Google Shape;751;g624d7ceca9_1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24d7ceca9_0_11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59" name="Google Shape;759;g624d7ceca9_0_1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624d7ceca9_0_12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67" name="Google Shape;767;g624d7ceca9_0_1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64be184a26_3_65: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75" name="Google Shape;775;g64be184a26_3_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64be184a26_3_7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83" name="Google Shape;783;g64be184a26_3_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2899f384e_47_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62899f384e_47_37:notes"/>
          <p:cNvSpPr txBox="1">
            <a:spLocks noGrp="1"/>
          </p:cNvSpPr>
          <p:nvPr>
            <p:ph type="body" idx="1"/>
          </p:nvPr>
        </p:nvSpPr>
        <p:spPr>
          <a:xfrm>
            <a:off x="731520" y="4560570"/>
            <a:ext cx="5852160" cy="4320540"/>
          </a:xfrm>
          <a:prstGeom prst="rect">
            <a:avLst/>
          </a:prstGeom>
          <a:noFill/>
          <a:ln>
            <a:noFill/>
          </a:ln>
        </p:spPr>
        <p:txBody>
          <a:bodyPr spcFirstLastPara="1" wrap="square" lIns="97000" tIns="97000" rIns="97000" bIns="97000" anchor="t" anchorCtr="0">
            <a:noAutofit/>
          </a:bodyPr>
          <a:lstStyle/>
          <a:p>
            <a:pPr marL="0" lvl="0" indent="0" algn="l" rtl="0">
              <a:lnSpc>
                <a:spcPct val="100000"/>
              </a:lnSpc>
              <a:spcBef>
                <a:spcPts val="0"/>
              </a:spcBef>
              <a:spcAft>
                <a:spcPts val="0"/>
              </a:spcAft>
              <a:buClr>
                <a:schemeClr val="dk1"/>
              </a:buClr>
              <a:buSzPts val="1300"/>
              <a:buFont typeface="Calibri"/>
              <a:buNone/>
            </a:pPr>
            <a:endParaRPr sz="15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64be184a26_3_4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91" name="Google Shape;791;g64be184a26_3_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4be184a26_3_5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99" name="Google Shape;799;g64be184a26_3_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64be184a26_3_3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07" name="Google Shape;807;g64be184a26_3_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64be184a26_3_4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15" name="Google Shape;815;g64be184a26_3_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64be184a26_3_1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23" name="Google Shape;823;g64be184a26_3_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64be184a26_3_25: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31" name="Google Shape;831;g64be184a26_3_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64be184a26_3_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39" name="Google Shape;839;g64be184a26_3_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4be184a26_3_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47" name="Google Shape;847;g64be184a26_3_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2899f384e_47_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g62899f384e_47_11:notes"/>
          <p:cNvSpPr txBox="1">
            <a:spLocks noGrp="1"/>
          </p:cNvSpPr>
          <p:nvPr>
            <p:ph type="body" idx="1"/>
          </p:nvPr>
        </p:nvSpPr>
        <p:spPr>
          <a:xfrm>
            <a:off x="731520" y="4560570"/>
            <a:ext cx="5852160" cy="4320540"/>
          </a:xfrm>
          <a:prstGeom prst="rect">
            <a:avLst/>
          </a:prstGeom>
          <a:noFill/>
          <a:ln>
            <a:noFill/>
          </a:ln>
        </p:spPr>
        <p:txBody>
          <a:bodyPr spcFirstLastPara="1" wrap="square" lIns="97000" tIns="97000" rIns="97000" bIns="97000" anchor="t" anchorCtr="0">
            <a:noAutofit/>
          </a:bodyPr>
          <a:lstStyle/>
          <a:p>
            <a:pPr marL="0" lvl="0" indent="0" algn="l" rtl="0">
              <a:lnSpc>
                <a:spcPct val="100000"/>
              </a:lnSpc>
              <a:spcBef>
                <a:spcPts val="0"/>
              </a:spcBef>
              <a:spcAft>
                <a:spcPts val="0"/>
              </a:spcAft>
              <a:buClr>
                <a:schemeClr val="dk1"/>
              </a:buClr>
              <a:buSzPts val="1300"/>
              <a:buFont typeface="Calibri"/>
              <a:buNone/>
            </a:pPr>
            <a:r>
              <a:rPr lang="en-US" sz="1500" dirty="0"/>
              <a:t>Focus on the current situation and Gaps </a:t>
            </a:r>
            <a:endParaRPr sz="1500" dirty="0"/>
          </a:p>
          <a:p>
            <a:pPr marL="0" lvl="0" indent="0" algn="l" rtl="0">
              <a:lnSpc>
                <a:spcPct val="100000"/>
              </a:lnSpc>
              <a:spcBef>
                <a:spcPts val="0"/>
              </a:spcBef>
              <a:spcAft>
                <a:spcPts val="0"/>
              </a:spcAft>
              <a:buClr>
                <a:schemeClr val="dk1"/>
              </a:buClr>
              <a:buSzPts val="1300"/>
              <a:buFont typeface="Calibri"/>
              <a:buNone/>
            </a:pPr>
            <a:r>
              <a:rPr lang="en-US" sz="1500" dirty="0"/>
              <a:t>Goals of the qualitative / human-centered methods </a:t>
            </a:r>
            <a:endParaRPr sz="15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2899f384e_47_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62899f384e_47_51:notes"/>
          <p:cNvSpPr txBox="1">
            <a:spLocks noGrp="1"/>
          </p:cNvSpPr>
          <p:nvPr>
            <p:ph type="body" idx="1"/>
          </p:nvPr>
        </p:nvSpPr>
        <p:spPr>
          <a:xfrm>
            <a:off x="731520" y="4560570"/>
            <a:ext cx="5852160" cy="4320540"/>
          </a:xfrm>
          <a:prstGeom prst="rect">
            <a:avLst/>
          </a:prstGeom>
          <a:noFill/>
          <a:ln>
            <a:noFill/>
          </a:ln>
        </p:spPr>
        <p:txBody>
          <a:bodyPr spcFirstLastPara="1" wrap="square" lIns="97000" tIns="97000" rIns="97000" bIns="97000" anchor="t" anchorCtr="0">
            <a:noAutofit/>
          </a:bodyPr>
          <a:lstStyle/>
          <a:p>
            <a:pPr marL="0" lvl="0" indent="0" algn="l" rtl="0">
              <a:lnSpc>
                <a:spcPct val="100000"/>
              </a:lnSpc>
              <a:spcBef>
                <a:spcPts val="0"/>
              </a:spcBef>
              <a:spcAft>
                <a:spcPts val="0"/>
              </a:spcAft>
              <a:buClr>
                <a:schemeClr val="dk1"/>
              </a:buClr>
              <a:buSzPts val="1300"/>
              <a:buFont typeface="Calibri"/>
              <a:buNone/>
            </a:pPr>
            <a:r>
              <a:rPr lang="en-US" sz="1500" dirty="0"/>
              <a:t>IHS is a health enterprise across the US</a:t>
            </a:r>
            <a:endParaRPr sz="15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899f384e_0_3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9" name="Google Shape;229;g62899f384e_0_39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30" name="Google Shape;230;g62899f384e_0_397: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p:cSld name="Cover">
    <p:bg>
      <p:bgPr>
        <a:solidFill>
          <a:srgbClr val="D8D8D8"/>
        </a:solidFill>
        <a:effectLst/>
      </p:bgPr>
    </p:bg>
    <p:spTree>
      <p:nvGrpSpPr>
        <p:cNvPr id="1" name="Shape 17"/>
        <p:cNvGrpSpPr/>
        <p:nvPr/>
      </p:nvGrpSpPr>
      <p:grpSpPr>
        <a:xfrm>
          <a:off x="0" y="0"/>
          <a:ext cx="0" cy="0"/>
          <a:chOff x="0" y="0"/>
          <a:chExt cx="0" cy="0"/>
        </a:xfrm>
      </p:grpSpPr>
      <p:pic>
        <p:nvPicPr>
          <p:cNvPr id="18" name="Google Shape;18;p9" descr="presenter version.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 name="Google Shape;19;p9"/>
          <p:cNvSpPr txBox="1">
            <a:spLocks noGrp="1"/>
          </p:cNvSpPr>
          <p:nvPr>
            <p:ph type="subTitle" idx="1"/>
          </p:nvPr>
        </p:nvSpPr>
        <p:spPr>
          <a:xfrm>
            <a:off x="552920" y="2382518"/>
            <a:ext cx="3955994" cy="1169551"/>
          </a:xfrm>
          <a:prstGeom prst="rect">
            <a:avLst/>
          </a:prstGeom>
          <a:noFill/>
          <a:ln>
            <a:noFill/>
          </a:ln>
        </p:spPr>
        <p:txBody>
          <a:bodyPr spcFirstLastPara="1" wrap="square" lIns="0" tIns="0" rIns="0" bIns="0" anchor="t" anchorCtr="0">
            <a:spAutoFit/>
          </a:bodyPr>
          <a:lstStyle>
            <a:lvl1pPr lvl="0" algn="l">
              <a:lnSpc>
                <a:spcPct val="100000"/>
              </a:lnSpc>
              <a:spcBef>
                <a:spcPts val="400"/>
              </a:spcBef>
              <a:spcAft>
                <a:spcPts val="0"/>
              </a:spcAft>
              <a:buClr>
                <a:schemeClr val="dk1"/>
              </a:buClr>
              <a:buSzPts val="1800"/>
              <a:buFont typeface="Arial"/>
              <a:buNone/>
              <a:defRPr sz="1800" b="1">
                <a:solidFill>
                  <a:schemeClr val="dk1"/>
                </a:solidFill>
                <a:latin typeface="Arial"/>
                <a:ea typeface="Arial"/>
                <a:cs typeface="Arial"/>
                <a:sym typeface="Arial"/>
              </a:defRPr>
            </a:lvl1pPr>
            <a:lvl2pPr lvl="1" algn="l">
              <a:lnSpc>
                <a:spcPct val="100000"/>
              </a:lnSpc>
              <a:spcBef>
                <a:spcPts val="400"/>
              </a:spcBef>
              <a:spcAft>
                <a:spcPts val="0"/>
              </a:spcAft>
              <a:buSzPts val="1600"/>
              <a:buNone/>
              <a:defRPr sz="1600"/>
            </a:lvl2pPr>
            <a:lvl3pPr lvl="2" algn="l">
              <a:lnSpc>
                <a:spcPct val="100000"/>
              </a:lnSpc>
              <a:spcBef>
                <a:spcPts val="600"/>
              </a:spcBef>
              <a:spcAft>
                <a:spcPts val="0"/>
              </a:spcAft>
              <a:buSzPts val="1800"/>
              <a:buChar char="•"/>
              <a:defRPr/>
            </a:lvl3pPr>
            <a:lvl4pPr lvl="3" algn="l">
              <a:lnSpc>
                <a:spcPct val="100000"/>
              </a:lnSpc>
              <a:spcBef>
                <a:spcPts val="600"/>
              </a:spcBef>
              <a:spcAft>
                <a:spcPts val="0"/>
              </a:spcAft>
              <a:buSzPts val="1800"/>
              <a:buChar char="•"/>
              <a:defRPr/>
            </a:lvl4pPr>
            <a:lvl5pPr lvl="4" algn="l">
              <a:lnSpc>
                <a:spcPct val="100000"/>
              </a:lnSpc>
              <a:spcBef>
                <a:spcPts val="600"/>
              </a:spcBef>
              <a:spcAft>
                <a:spcPts val="0"/>
              </a:spcAft>
              <a:buSzPts val="1800"/>
              <a:buChar char="•"/>
              <a:defRPr/>
            </a:lvl5pPr>
            <a:lvl6pPr lvl="5" algn="l">
              <a:lnSpc>
                <a:spcPct val="100000"/>
              </a:lnSpc>
              <a:spcBef>
                <a:spcPts val="360"/>
              </a:spcBef>
              <a:spcAft>
                <a:spcPts val="0"/>
              </a:spcAft>
              <a:buClr>
                <a:srgbClr val="727274"/>
              </a:buClr>
              <a:buSzPts val="1800"/>
              <a:buChar char="»"/>
              <a:defRPr/>
            </a:lvl6pPr>
            <a:lvl7pPr lvl="6" algn="l">
              <a:lnSpc>
                <a:spcPct val="100000"/>
              </a:lnSpc>
              <a:spcBef>
                <a:spcPts val="360"/>
              </a:spcBef>
              <a:spcAft>
                <a:spcPts val="0"/>
              </a:spcAft>
              <a:buClr>
                <a:srgbClr val="727274"/>
              </a:buClr>
              <a:buSzPts val="1800"/>
              <a:buChar char="»"/>
              <a:defRPr/>
            </a:lvl7pPr>
            <a:lvl8pPr lvl="7" algn="l">
              <a:lnSpc>
                <a:spcPct val="100000"/>
              </a:lnSpc>
              <a:spcBef>
                <a:spcPts val="360"/>
              </a:spcBef>
              <a:spcAft>
                <a:spcPts val="0"/>
              </a:spcAft>
              <a:buClr>
                <a:srgbClr val="727274"/>
              </a:buClr>
              <a:buSzPts val="1800"/>
              <a:buChar char="»"/>
              <a:defRPr/>
            </a:lvl8pPr>
            <a:lvl9pPr lvl="8" algn="l">
              <a:lnSpc>
                <a:spcPct val="100000"/>
              </a:lnSpc>
              <a:spcBef>
                <a:spcPts val="360"/>
              </a:spcBef>
              <a:spcAft>
                <a:spcPts val="0"/>
              </a:spcAft>
              <a:buClr>
                <a:srgbClr val="727274"/>
              </a:buClr>
              <a:buSzPts val="1800"/>
              <a:buChar char="»"/>
              <a:defRPr/>
            </a:lvl9pPr>
          </a:lstStyle>
          <a:p>
            <a:endParaRPr/>
          </a:p>
        </p:txBody>
      </p:sp>
      <p:sp>
        <p:nvSpPr>
          <p:cNvPr id="20" name="Google Shape;20;p9"/>
          <p:cNvSpPr txBox="1">
            <a:spLocks noGrp="1"/>
          </p:cNvSpPr>
          <p:nvPr>
            <p:ph type="body" idx="2"/>
          </p:nvPr>
        </p:nvSpPr>
        <p:spPr>
          <a:xfrm>
            <a:off x="553589" y="1025725"/>
            <a:ext cx="5929707" cy="1112108"/>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400"/>
              </a:spcBef>
              <a:spcAft>
                <a:spcPts val="0"/>
              </a:spcAft>
              <a:buSzPts val="1400"/>
              <a:buNone/>
              <a:defRPr sz="2800" b="1">
                <a:solidFill>
                  <a:schemeClr val="accent1"/>
                </a:solidFill>
                <a:latin typeface="Arial"/>
                <a:ea typeface="Arial"/>
                <a:cs typeface="Arial"/>
                <a:sym typeface="Arial"/>
              </a:defRPr>
            </a:lvl1pPr>
            <a:lvl2pPr marL="914400" lvl="1" indent="-228600" algn="l">
              <a:lnSpc>
                <a:spcPct val="100000"/>
              </a:lnSpc>
              <a:spcBef>
                <a:spcPts val="400"/>
              </a:spcBef>
              <a:spcAft>
                <a:spcPts val="0"/>
              </a:spcAft>
              <a:buSzPts val="1600"/>
              <a:buNone/>
              <a:defRPr sz="1600" b="0">
                <a:solidFill>
                  <a:srgbClr val="758185"/>
                </a:solidFill>
                <a:latin typeface="Arial"/>
                <a:ea typeface="Arial"/>
                <a:cs typeface="Arial"/>
                <a:sym typeface="Arial"/>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pic>
        <p:nvPicPr>
          <p:cNvPr id="21" name="Google Shape;21;p9" descr="amia-logo_color.png"/>
          <p:cNvPicPr preferRelativeResize="0"/>
          <p:nvPr/>
        </p:nvPicPr>
        <p:blipFill rotWithShape="1">
          <a:blip r:embed="rId3">
            <a:alphaModFix/>
          </a:blip>
          <a:srcRect/>
          <a:stretch/>
        </p:blipFill>
        <p:spPr>
          <a:xfrm>
            <a:off x="556054" y="343244"/>
            <a:ext cx="1948704" cy="4942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sp>
        <p:nvSpPr>
          <p:cNvPr id="23" name="Google Shape;23;p10"/>
          <p:cNvSpPr txBox="1">
            <a:spLocks noGrp="1"/>
          </p:cNvSpPr>
          <p:nvPr>
            <p:ph type="title"/>
          </p:nvPr>
        </p:nvSpPr>
        <p:spPr>
          <a:xfrm>
            <a:off x="547730" y="389211"/>
            <a:ext cx="6783946" cy="333425"/>
          </a:xfrm>
          <a:prstGeom prst="rect">
            <a:avLst/>
          </a:prstGeom>
          <a:noFill/>
          <a:ln>
            <a:noFill/>
          </a:ln>
        </p:spPr>
        <p:txBody>
          <a:bodyPr spcFirstLastPara="1" wrap="square" lIns="0" tIns="0" rIns="0" bIns="0" anchor="b" anchorCtr="0">
            <a:sp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4" name="Google Shape;24;p10"/>
          <p:cNvSpPr txBox="1">
            <a:spLocks noGrp="1"/>
          </p:cNvSpPr>
          <p:nvPr>
            <p:ph type="body" idx="1"/>
          </p:nvPr>
        </p:nvSpPr>
        <p:spPr>
          <a:xfrm>
            <a:off x="547077" y="939255"/>
            <a:ext cx="8056358" cy="357096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SzPts val="1400"/>
              <a:buNone/>
              <a:defRPr/>
            </a:lvl1pPr>
            <a:lvl2pPr marL="914400" lvl="1" indent="-317500" algn="l">
              <a:lnSpc>
                <a:spcPct val="100000"/>
              </a:lnSpc>
              <a:spcBef>
                <a:spcPts val="600"/>
              </a:spcBef>
              <a:spcAft>
                <a:spcPts val="0"/>
              </a:spcAft>
              <a:buSzPts val="1400"/>
              <a:buChar char="•"/>
              <a:defRPr>
                <a:latin typeface="Arial"/>
                <a:ea typeface="Arial"/>
                <a:cs typeface="Arial"/>
                <a:sym typeface="Arial"/>
              </a:defRPr>
            </a:lvl2pPr>
            <a:lvl3pPr marL="1371600" lvl="2" indent="-304800" algn="l">
              <a:lnSpc>
                <a:spcPct val="100000"/>
              </a:lnSpc>
              <a:spcBef>
                <a:spcPts val="600"/>
              </a:spcBef>
              <a:spcAft>
                <a:spcPts val="0"/>
              </a:spcAft>
              <a:buSzPts val="1200"/>
              <a:buChar char="•"/>
              <a:defRPr>
                <a:latin typeface="Arial"/>
                <a:ea typeface="Arial"/>
                <a:cs typeface="Arial"/>
                <a:sym typeface="Arial"/>
              </a:defRPr>
            </a:lvl3pPr>
            <a:lvl4pPr marL="1828800" lvl="3" indent="-298450" algn="l">
              <a:lnSpc>
                <a:spcPct val="100000"/>
              </a:lnSpc>
              <a:spcBef>
                <a:spcPts val="600"/>
              </a:spcBef>
              <a:spcAft>
                <a:spcPts val="0"/>
              </a:spcAft>
              <a:buSzPts val="1100"/>
              <a:buChar char="•"/>
              <a:defRPr>
                <a:latin typeface="Arial"/>
                <a:ea typeface="Arial"/>
                <a:cs typeface="Arial"/>
                <a:sym typeface="Arial"/>
              </a:defRPr>
            </a:lvl4pPr>
            <a:lvl5pPr marL="2286000" lvl="4" indent="-292100" algn="l">
              <a:lnSpc>
                <a:spcPct val="100000"/>
              </a:lnSpc>
              <a:spcBef>
                <a:spcPts val="600"/>
              </a:spcBef>
              <a:spcAft>
                <a:spcPts val="0"/>
              </a:spcAft>
              <a:buSzPts val="1000"/>
              <a:buChar char="•"/>
              <a:defRPr>
                <a:latin typeface="Arial"/>
                <a:ea typeface="Arial"/>
                <a:cs typeface="Arial"/>
                <a:sym typeface="Arial"/>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sp>
        <p:nvSpPr>
          <p:cNvPr id="25" name="Google Shape;25;p10"/>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26" name="Google Shape;26;p10"/>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900" b="1">
                <a:solidFill>
                  <a:srgbClr val="FFFFFF"/>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g62899f384e_0_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marR="0" lvl="0" algn="ctr">
              <a:lnSpc>
                <a:spcPct val="90000"/>
              </a:lnSpc>
              <a:spcBef>
                <a:spcPts val="0"/>
              </a:spcBef>
              <a:spcAft>
                <a:spcPts val="0"/>
              </a:spcAft>
              <a:buClr>
                <a:schemeClr val="dk1"/>
              </a:buClr>
              <a:buSzPts val="4500"/>
              <a:buFont typeface="Avenir"/>
              <a:buNone/>
              <a:defRPr sz="4500" b="1" i="0" u="none" strike="noStrike" cap="none">
                <a:solidFill>
                  <a:schemeClr val="dk1"/>
                </a:solidFill>
                <a:latin typeface="Avenir"/>
                <a:ea typeface="Avenir"/>
                <a:cs typeface="Avenir"/>
                <a:sym typeface="Avenir"/>
              </a:defRPr>
            </a:lvl1pPr>
            <a:lvl2pPr lvl="1" algn="l">
              <a:lnSpc>
                <a:spcPct val="90000"/>
              </a:lnSpc>
              <a:spcBef>
                <a:spcPts val="0"/>
              </a:spcBef>
              <a:spcAft>
                <a:spcPts val="0"/>
              </a:spcAft>
              <a:buSzPts val="1100"/>
              <a:buNone/>
              <a:defRPr sz="1400"/>
            </a:lvl2pPr>
            <a:lvl3pPr lvl="2" algn="l">
              <a:lnSpc>
                <a:spcPct val="90000"/>
              </a:lnSpc>
              <a:spcBef>
                <a:spcPts val="0"/>
              </a:spcBef>
              <a:spcAft>
                <a:spcPts val="0"/>
              </a:spcAft>
              <a:buSzPts val="1100"/>
              <a:buNone/>
              <a:defRPr sz="1400"/>
            </a:lvl3pPr>
            <a:lvl4pPr lvl="3" algn="l">
              <a:lnSpc>
                <a:spcPct val="90000"/>
              </a:lnSpc>
              <a:spcBef>
                <a:spcPts val="0"/>
              </a:spcBef>
              <a:spcAft>
                <a:spcPts val="0"/>
              </a:spcAft>
              <a:buSzPts val="1100"/>
              <a:buNone/>
              <a:defRPr sz="1400"/>
            </a:lvl4pPr>
            <a:lvl5pPr lvl="4" algn="l">
              <a:lnSpc>
                <a:spcPct val="90000"/>
              </a:lnSpc>
              <a:spcBef>
                <a:spcPts val="0"/>
              </a:spcBef>
              <a:spcAft>
                <a:spcPts val="0"/>
              </a:spcAft>
              <a:buSzPts val="1100"/>
              <a:buNone/>
              <a:defRPr sz="1400"/>
            </a:lvl5pPr>
            <a:lvl6pPr lvl="5" algn="l">
              <a:lnSpc>
                <a:spcPct val="90000"/>
              </a:lnSpc>
              <a:spcBef>
                <a:spcPts val="0"/>
              </a:spcBef>
              <a:spcAft>
                <a:spcPts val="0"/>
              </a:spcAft>
              <a:buSzPts val="1100"/>
              <a:buNone/>
              <a:defRPr sz="1400"/>
            </a:lvl6pPr>
            <a:lvl7pPr lvl="6" algn="l">
              <a:lnSpc>
                <a:spcPct val="90000"/>
              </a:lnSpc>
              <a:spcBef>
                <a:spcPts val="0"/>
              </a:spcBef>
              <a:spcAft>
                <a:spcPts val="0"/>
              </a:spcAft>
              <a:buSzPts val="1100"/>
              <a:buNone/>
              <a:defRPr sz="1400"/>
            </a:lvl7pPr>
            <a:lvl8pPr lvl="7" algn="l">
              <a:lnSpc>
                <a:spcPct val="90000"/>
              </a:lnSpc>
              <a:spcBef>
                <a:spcPts val="0"/>
              </a:spcBef>
              <a:spcAft>
                <a:spcPts val="0"/>
              </a:spcAft>
              <a:buSzPts val="1100"/>
              <a:buNone/>
              <a:defRPr sz="1400"/>
            </a:lvl8pPr>
            <a:lvl9pPr lvl="8" algn="l">
              <a:lnSpc>
                <a:spcPct val="90000"/>
              </a:lnSpc>
              <a:spcBef>
                <a:spcPts val="0"/>
              </a:spcBef>
              <a:spcAft>
                <a:spcPts val="0"/>
              </a:spcAft>
              <a:buSzPts val="1100"/>
              <a:buNone/>
              <a:defRPr sz="1400"/>
            </a:lvl9pPr>
          </a:lstStyle>
          <a:p>
            <a:endParaRPr/>
          </a:p>
        </p:txBody>
      </p:sp>
      <p:sp>
        <p:nvSpPr>
          <p:cNvPr id="29" name="Google Shape;29;g62899f384e_0_0"/>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30" name="Google Shape;30;g62899f384e_0_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31" name="Google Shape;31;g62899f384e_0_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g62899f384e_0_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b="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losing">
  <p:cSld name="Closing">
    <p:bg>
      <p:bgPr>
        <a:solidFill>
          <a:srgbClr val="D8D8D8"/>
        </a:solidFill>
        <a:effectLst/>
      </p:bgPr>
    </p:bg>
    <p:spTree>
      <p:nvGrpSpPr>
        <p:cNvPr id="1" name="Shape 33"/>
        <p:cNvGrpSpPr/>
        <p:nvPr/>
      </p:nvGrpSpPr>
      <p:grpSpPr>
        <a:xfrm>
          <a:off x="0" y="0"/>
          <a:ext cx="0" cy="0"/>
          <a:chOff x="0" y="0"/>
          <a:chExt cx="0" cy="0"/>
        </a:xfrm>
      </p:grpSpPr>
      <p:pic>
        <p:nvPicPr>
          <p:cNvPr id="34" name="Google Shape;34;p11" descr="presenter version2.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 name="Google Shape;35;p11"/>
          <p:cNvSpPr txBox="1">
            <a:spLocks noGrp="1"/>
          </p:cNvSpPr>
          <p:nvPr>
            <p:ph type="body" idx="1"/>
          </p:nvPr>
        </p:nvSpPr>
        <p:spPr>
          <a:xfrm>
            <a:off x="2787650" y="1259360"/>
            <a:ext cx="3566642" cy="1112108"/>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SzPts val="1400"/>
              <a:buNone/>
              <a:defRPr sz="4000" b="1">
                <a:solidFill>
                  <a:schemeClr val="accent1"/>
                </a:solidFill>
                <a:latin typeface="Arial"/>
                <a:ea typeface="Arial"/>
                <a:cs typeface="Arial"/>
                <a:sym typeface="Arial"/>
              </a:defRPr>
            </a:lvl1pPr>
            <a:lvl2pPr marL="914400" lvl="1" indent="-228600" algn="ctr">
              <a:lnSpc>
                <a:spcPct val="100000"/>
              </a:lnSpc>
              <a:spcBef>
                <a:spcPts val="1000"/>
              </a:spcBef>
              <a:spcAft>
                <a:spcPts val="0"/>
              </a:spcAft>
              <a:buSzPts val="2400"/>
              <a:buNone/>
              <a:defRPr sz="2400" b="0">
                <a:solidFill>
                  <a:srgbClr val="758185"/>
                </a:solidFill>
                <a:latin typeface="Arial"/>
                <a:ea typeface="Arial"/>
                <a:cs typeface="Arial"/>
                <a:sym typeface="Arial"/>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pic>
        <p:nvPicPr>
          <p:cNvPr id="36" name="Google Shape;36;p11" descr="amia-logo_color.png"/>
          <p:cNvPicPr preferRelativeResize="0"/>
          <p:nvPr/>
        </p:nvPicPr>
        <p:blipFill rotWithShape="1">
          <a:blip r:embed="rId3">
            <a:alphaModFix/>
          </a:blip>
          <a:srcRect/>
          <a:stretch/>
        </p:blipFill>
        <p:spPr>
          <a:xfrm>
            <a:off x="7475838" y="384420"/>
            <a:ext cx="1132702" cy="2872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546143" y="382695"/>
            <a:ext cx="6785533" cy="333425"/>
          </a:xfrm>
          <a:prstGeom prst="rect">
            <a:avLst/>
          </a:prstGeom>
          <a:noFill/>
          <a:ln>
            <a:noFill/>
          </a:ln>
        </p:spPr>
        <p:txBody>
          <a:bodyPr spcFirstLastPara="1" wrap="square" lIns="0" tIns="0" rIns="0" bIns="0" anchor="b" anchorCtr="0">
            <a:sp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547079" y="945768"/>
            <a:ext cx="3924339" cy="35644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SzPts val="1400"/>
              <a:buNone/>
              <a:defRPr/>
            </a:lvl1pPr>
            <a:lvl2pPr marL="914400" lvl="1" indent="-317500" algn="l">
              <a:lnSpc>
                <a:spcPct val="100000"/>
              </a:lnSpc>
              <a:spcBef>
                <a:spcPts val="600"/>
              </a:spcBef>
              <a:spcAft>
                <a:spcPts val="0"/>
              </a:spcAft>
              <a:buSzPts val="1400"/>
              <a:buChar char="•"/>
              <a:defRPr>
                <a:latin typeface="Arial"/>
                <a:ea typeface="Arial"/>
                <a:cs typeface="Arial"/>
                <a:sym typeface="Arial"/>
              </a:defRPr>
            </a:lvl2pPr>
            <a:lvl3pPr marL="1371600" lvl="2" indent="-304800" algn="l">
              <a:lnSpc>
                <a:spcPct val="100000"/>
              </a:lnSpc>
              <a:spcBef>
                <a:spcPts val="600"/>
              </a:spcBef>
              <a:spcAft>
                <a:spcPts val="0"/>
              </a:spcAft>
              <a:buSzPts val="1200"/>
              <a:buChar char="•"/>
              <a:defRPr>
                <a:latin typeface="Arial"/>
                <a:ea typeface="Arial"/>
                <a:cs typeface="Arial"/>
                <a:sym typeface="Arial"/>
              </a:defRPr>
            </a:lvl3pPr>
            <a:lvl4pPr marL="1828800" lvl="3" indent="-298450" algn="l">
              <a:lnSpc>
                <a:spcPct val="100000"/>
              </a:lnSpc>
              <a:spcBef>
                <a:spcPts val="600"/>
              </a:spcBef>
              <a:spcAft>
                <a:spcPts val="0"/>
              </a:spcAft>
              <a:buSzPts val="1100"/>
              <a:buChar char="•"/>
              <a:defRPr>
                <a:latin typeface="Arial"/>
                <a:ea typeface="Arial"/>
                <a:cs typeface="Arial"/>
                <a:sym typeface="Arial"/>
              </a:defRPr>
            </a:lvl4pPr>
            <a:lvl5pPr marL="2286000" lvl="4" indent="-292100" algn="l">
              <a:lnSpc>
                <a:spcPct val="100000"/>
              </a:lnSpc>
              <a:spcBef>
                <a:spcPts val="600"/>
              </a:spcBef>
              <a:spcAft>
                <a:spcPts val="0"/>
              </a:spcAft>
              <a:buSzPts val="1000"/>
              <a:buChar char="•"/>
              <a:defRPr>
                <a:latin typeface="Arial"/>
                <a:ea typeface="Arial"/>
                <a:cs typeface="Arial"/>
                <a:sym typeface="Arial"/>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sp>
        <p:nvSpPr>
          <p:cNvPr id="40" name="Google Shape;40;p13"/>
          <p:cNvSpPr txBox="1">
            <a:spLocks noGrp="1"/>
          </p:cNvSpPr>
          <p:nvPr>
            <p:ph type="body" idx="2"/>
          </p:nvPr>
        </p:nvSpPr>
        <p:spPr>
          <a:xfrm>
            <a:off x="4643591" y="945768"/>
            <a:ext cx="3924339" cy="35644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SzPts val="1400"/>
              <a:buNone/>
              <a:defRPr/>
            </a:lvl1pPr>
            <a:lvl2pPr marL="914400" lvl="1" indent="-317500" algn="l">
              <a:lnSpc>
                <a:spcPct val="100000"/>
              </a:lnSpc>
              <a:spcBef>
                <a:spcPts val="600"/>
              </a:spcBef>
              <a:spcAft>
                <a:spcPts val="0"/>
              </a:spcAft>
              <a:buSzPts val="1400"/>
              <a:buChar char="•"/>
              <a:defRPr>
                <a:latin typeface="Arial"/>
                <a:ea typeface="Arial"/>
                <a:cs typeface="Arial"/>
                <a:sym typeface="Arial"/>
              </a:defRPr>
            </a:lvl2pPr>
            <a:lvl3pPr marL="1371600" lvl="2" indent="-304800" algn="l">
              <a:lnSpc>
                <a:spcPct val="100000"/>
              </a:lnSpc>
              <a:spcBef>
                <a:spcPts val="600"/>
              </a:spcBef>
              <a:spcAft>
                <a:spcPts val="0"/>
              </a:spcAft>
              <a:buSzPts val="1200"/>
              <a:buChar char="•"/>
              <a:defRPr>
                <a:latin typeface="Arial"/>
                <a:ea typeface="Arial"/>
                <a:cs typeface="Arial"/>
                <a:sym typeface="Arial"/>
              </a:defRPr>
            </a:lvl3pPr>
            <a:lvl4pPr marL="1828800" lvl="3" indent="-298450" algn="l">
              <a:lnSpc>
                <a:spcPct val="100000"/>
              </a:lnSpc>
              <a:spcBef>
                <a:spcPts val="600"/>
              </a:spcBef>
              <a:spcAft>
                <a:spcPts val="0"/>
              </a:spcAft>
              <a:buSzPts val="1100"/>
              <a:buChar char="•"/>
              <a:defRPr>
                <a:latin typeface="Arial"/>
                <a:ea typeface="Arial"/>
                <a:cs typeface="Arial"/>
                <a:sym typeface="Arial"/>
              </a:defRPr>
            </a:lvl4pPr>
            <a:lvl5pPr marL="2286000" lvl="4" indent="-292100" algn="l">
              <a:lnSpc>
                <a:spcPct val="100000"/>
              </a:lnSpc>
              <a:spcBef>
                <a:spcPts val="600"/>
              </a:spcBef>
              <a:spcAft>
                <a:spcPts val="0"/>
              </a:spcAft>
              <a:buSzPts val="1000"/>
              <a:buChar char="•"/>
              <a:defRPr>
                <a:latin typeface="Arial"/>
                <a:ea typeface="Arial"/>
                <a:cs typeface="Arial"/>
                <a:sym typeface="Arial"/>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sp>
        <p:nvSpPr>
          <p:cNvPr id="41" name="Google Shape;41;p13"/>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42" name="Google Shape;42;p13"/>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900" b="1">
                <a:solidFill>
                  <a:srgbClr val="FFFFFF"/>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547077" y="389210"/>
            <a:ext cx="6784599" cy="333425"/>
          </a:xfrm>
          <a:prstGeom prst="rect">
            <a:avLst/>
          </a:prstGeom>
          <a:noFill/>
          <a:ln>
            <a:noFill/>
          </a:ln>
        </p:spPr>
        <p:txBody>
          <a:bodyPr spcFirstLastPara="1" wrap="square" lIns="0" tIns="0" rIns="0" bIns="0" anchor="b" anchorCtr="0">
            <a:sp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12"/>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46" name="Google Shape;46;p12"/>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900" b="1">
                <a:solidFill>
                  <a:srgbClr val="FFFFFF"/>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7"/>
        <p:cNvGrpSpPr/>
        <p:nvPr/>
      </p:nvGrpSpPr>
      <p:grpSpPr>
        <a:xfrm>
          <a:off x="0" y="0"/>
          <a:ext cx="0" cy="0"/>
          <a:chOff x="0" y="0"/>
          <a:chExt cx="0" cy="0"/>
        </a:xfrm>
      </p:grpSpPr>
      <p:sp>
        <p:nvSpPr>
          <p:cNvPr id="48" name="Google Shape;48;p14"/>
          <p:cNvSpPr/>
          <p:nvPr/>
        </p:nvSpPr>
        <p:spPr>
          <a:xfrm>
            <a:off x="0" y="0"/>
            <a:ext cx="9144000" cy="51435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Roboto"/>
              <a:ea typeface="Roboto"/>
              <a:cs typeface="Roboto"/>
              <a:sym typeface="Roboto"/>
            </a:endParaRPr>
          </a:p>
        </p:txBody>
      </p:sp>
      <p:sp>
        <p:nvSpPr>
          <p:cNvPr id="49" name="Google Shape;49;p14"/>
          <p:cNvSpPr/>
          <p:nvPr/>
        </p:nvSpPr>
        <p:spPr>
          <a:xfrm>
            <a:off x="5260718" y="0"/>
            <a:ext cx="3883282" cy="51435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FFFFFF"/>
              </a:solidFill>
              <a:latin typeface="Roboto"/>
              <a:ea typeface="Roboto"/>
              <a:cs typeface="Roboto"/>
              <a:sym typeface="Roboto"/>
            </a:endParaRPr>
          </a:p>
        </p:txBody>
      </p:sp>
      <p:pic>
        <p:nvPicPr>
          <p:cNvPr id="50" name="Google Shape;50;p14" descr="speaker.png"/>
          <p:cNvPicPr preferRelativeResize="0"/>
          <p:nvPr/>
        </p:nvPicPr>
        <p:blipFill rotWithShape="1">
          <a:blip r:embed="rId2">
            <a:alphaModFix/>
          </a:blip>
          <a:srcRect/>
          <a:stretch/>
        </p:blipFill>
        <p:spPr>
          <a:xfrm>
            <a:off x="0" y="0"/>
            <a:ext cx="9144000" cy="2259542"/>
          </a:xfrm>
          <a:prstGeom prst="rect">
            <a:avLst/>
          </a:prstGeom>
          <a:noFill/>
          <a:ln>
            <a:noFill/>
          </a:ln>
        </p:spPr>
      </p:pic>
      <p:sp>
        <p:nvSpPr>
          <p:cNvPr id="51" name="Google Shape;51;p14"/>
          <p:cNvSpPr txBox="1">
            <a:spLocks noGrp="1"/>
          </p:cNvSpPr>
          <p:nvPr>
            <p:ph type="title"/>
          </p:nvPr>
        </p:nvSpPr>
        <p:spPr>
          <a:xfrm>
            <a:off x="547081" y="2751431"/>
            <a:ext cx="4234470" cy="307777"/>
          </a:xfrm>
          <a:prstGeom prst="rect">
            <a:avLst/>
          </a:prstGeom>
          <a:noFill/>
          <a:ln>
            <a:noFill/>
          </a:ln>
        </p:spPr>
        <p:txBody>
          <a:bodyPr spcFirstLastPara="1" wrap="square" lIns="0" tIns="0" rIns="0" bIns="0" anchor="ctr" anchorCtr="0">
            <a:spAutoFit/>
          </a:bodyPr>
          <a:lstStyle>
            <a:lvl1pPr lvl="0" algn="l">
              <a:lnSpc>
                <a:spcPct val="8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53" name="Google Shape;53;p14"/>
          <p:cNvSpPr txBox="1">
            <a:spLocks noGrp="1"/>
          </p:cNvSpPr>
          <p:nvPr>
            <p:ph type="ftr" idx="11"/>
          </p:nvPr>
        </p:nvSpPr>
        <p:spPr>
          <a:xfrm>
            <a:off x="546139" y="4870450"/>
            <a:ext cx="4235411" cy="103201"/>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4" name="Google Shape;54;p14"/>
          <p:cNvSpPr txBox="1">
            <a:spLocks noGrp="1"/>
          </p:cNvSpPr>
          <p:nvPr>
            <p:ph type="body" idx="1"/>
          </p:nvPr>
        </p:nvSpPr>
        <p:spPr>
          <a:xfrm>
            <a:off x="546100" y="3063876"/>
            <a:ext cx="4237011" cy="370418"/>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200"/>
              </a:spcBef>
              <a:spcAft>
                <a:spcPts val="0"/>
              </a:spcAft>
              <a:buSzPts val="1400"/>
              <a:buNone/>
              <a:defRPr sz="18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sp>
        <p:nvSpPr>
          <p:cNvPr id="55" name="Google Shape;55;p14"/>
          <p:cNvSpPr txBox="1">
            <a:spLocks noGrp="1"/>
          </p:cNvSpPr>
          <p:nvPr>
            <p:ph type="body" idx="2"/>
          </p:nvPr>
        </p:nvSpPr>
        <p:spPr>
          <a:xfrm>
            <a:off x="546100" y="3437182"/>
            <a:ext cx="4237011" cy="304028"/>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200"/>
              </a:spcBef>
              <a:spcAft>
                <a:spcPts val="0"/>
              </a:spcAft>
              <a:buSzPts val="1400"/>
              <a:buNone/>
              <a:defRPr sz="1200">
                <a:solidFill>
                  <a:schemeClr val="accent2"/>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sp>
        <p:nvSpPr>
          <p:cNvPr id="56" name="Google Shape;56;p14"/>
          <p:cNvSpPr txBox="1">
            <a:spLocks noGrp="1"/>
          </p:cNvSpPr>
          <p:nvPr>
            <p:ph type="body" idx="3"/>
          </p:nvPr>
        </p:nvSpPr>
        <p:spPr>
          <a:xfrm>
            <a:off x="546100" y="4026672"/>
            <a:ext cx="4237011" cy="31115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200"/>
              </a:spcBef>
              <a:spcAft>
                <a:spcPts val="0"/>
              </a:spcAft>
              <a:buSzPts val="1400"/>
              <a:buNone/>
              <a:defRPr sz="1200" b="1">
                <a:solidFill>
                  <a:schemeClr val="accent1"/>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pic>
        <p:nvPicPr>
          <p:cNvPr id="57" name="Google Shape;57;p14" descr="amia-logo_color.png"/>
          <p:cNvPicPr preferRelativeResize="0"/>
          <p:nvPr/>
        </p:nvPicPr>
        <p:blipFill rotWithShape="1">
          <a:blip r:embed="rId3">
            <a:alphaModFix/>
          </a:blip>
          <a:srcRect/>
          <a:stretch/>
        </p:blipFill>
        <p:spPr>
          <a:xfrm>
            <a:off x="5614872" y="1848414"/>
            <a:ext cx="1727044" cy="438048"/>
          </a:xfrm>
          <a:prstGeom prst="rect">
            <a:avLst/>
          </a:prstGeom>
          <a:noFill/>
          <a:ln>
            <a:noFill/>
          </a:ln>
        </p:spPr>
      </p:pic>
      <p:pic>
        <p:nvPicPr>
          <p:cNvPr id="58" name="Google Shape;58;p14" descr="fb.png"/>
          <p:cNvPicPr preferRelativeResize="0"/>
          <p:nvPr/>
        </p:nvPicPr>
        <p:blipFill rotWithShape="1">
          <a:blip r:embed="rId4">
            <a:alphaModFix/>
          </a:blip>
          <a:srcRect/>
          <a:stretch/>
        </p:blipFill>
        <p:spPr>
          <a:xfrm>
            <a:off x="5654880" y="2572358"/>
            <a:ext cx="90084" cy="173533"/>
          </a:xfrm>
          <a:prstGeom prst="rect">
            <a:avLst/>
          </a:prstGeom>
          <a:noFill/>
          <a:ln>
            <a:noFill/>
          </a:ln>
        </p:spPr>
      </p:pic>
      <p:sp>
        <p:nvSpPr>
          <p:cNvPr id="59" name="Google Shape;59;p14"/>
          <p:cNvSpPr/>
          <p:nvPr/>
        </p:nvSpPr>
        <p:spPr>
          <a:xfrm>
            <a:off x="5888741" y="2516174"/>
            <a:ext cx="2028761" cy="13696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6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Official Group of AMIA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600" b="0" i="0" u="none" strike="noStrike" cap="none" dirty="0">
              <a:solidFill>
                <a:schemeClr val="dk1"/>
              </a:solidFill>
              <a:latin typeface="Arial"/>
              <a:ea typeface="Arial"/>
              <a:cs typeface="Arial"/>
              <a:sym typeface="Arial"/>
            </a:endParaRPr>
          </a:p>
        </p:txBody>
      </p:sp>
      <p:pic>
        <p:nvPicPr>
          <p:cNvPr id="60" name="Google Shape;60;p14" descr="twitter-xxl.png"/>
          <p:cNvPicPr preferRelativeResize="0"/>
          <p:nvPr/>
        </p:nvPicPr>
        <p:blipFill rotWithShape="1">
          <a:blip r:embed="rId5">
            <a:alphaModFix/>
          </a:blip>
          <a:srcRect/>
          <a:stretch/>
        </p:blipFill>
        <p:spPr>
          <a:xfrm>
            <a:off x="5610016" y="2930810"/>
            <a:ext cx="185955" cy="185955"/>
          </a:xfrm>
          <a:prstGeom prst="rect">
            <a:avLst/>
          </a:prstGeom>
          <a:noFill/>
          <a:ln>
            <a:noFill/>
          </a:ln>
        </p:spPr>
      </p:pic>
      <p:pic>
        <p:nvPicPr>
          <p:cNvPr id="61" name="Google Shape;61;p14" descr="linkedin-512.png"/>
          <p:cNvPicPr preferRelativeResize="0"/>
          <p:nvPr/>
        </p:nvPicPr>
        <p:blipFill rotWithShape="1">
          <a:blip r:embed="rId6">
            <a:alphaModFix/>
          </a:blip>
          <a:srcRect/>
          <a:stretch/>
        </p:blipFill>
        <p:spPr>
          <a:xfrm>
            <a:off x="5624654" y="3292326"/>
            <a:ext cx="150537" cy="150537"/>
          </a:xfrm>
          <a:prstGeom prst="rect">
            <a:avLst/>
          </a:prstGeom>
          <a:noFill/>
          <a:ln>
            <a:noFill/>
          </a:ln>
        </p:spPr>
      </p:pic>
      <p:pic>
        <p:nvPicPr>
          <p:cNvPr id="62" name="Google Shape;62;p14" descr="youtube-xxl.png"/>
          <p:cNvPicPr preferRelativeResize="0"/>
          <p:nvPr/>
        </p:nvPicPr>
        <p:blipFill rotWithShape="1">
          <a:blip r:embed="rId7">
            <a:alphaModFix/>
          </a:blip>
          <a:srcRect/>
          <a:stretch/>
        </p:blipFill>
        <p:spPr>
          <a:xfrm>
            <a:off x="5624654" y="3691046"/>
            <a:ext cx="190499" cy="190499"/>
          </a:xfrm>
          <a:prstGeom prst="rect">
            <a:avLst/>
          </a:prstGeom>
          <a:noFill/>
          <a:ln>
            <a:noFill/>
          </a:ln>
        </p:spPr>
      </p:pic>
      <p:sp>
        <p:nvSpPr>
          <p:cNvPr id="63" name="Google Shape;63;p14"/>
          <p:cNvSpPr/>
          <p:nvPr/>
        </p:nvSpPr>
        <p:spPr>
          <a:xfrm>
            <a:off x="5888741" y="4026672"/>
            <a:ext cx="1654299"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1"/>
                </a:solidFill>
                <a:latin typeface="Arial"/>
                <a:ea typeface="Arial"/>
                <a:cs typeface="Arial"/>
                <a:sym typeface="Arial"/>
              </a:rPr>
              <a:t>#WhyInformatics</a:t>
            </a:r>
            <a:endParaRPr sz="1600" b="1" i="0" u="none" strike="noStrike" cap="none" dirty="0">
              <a:solidFill>
                <a:schemeClr val="accen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4"/>
        <p:cNvGrpSpPr/>
        <p:nvPr/>
      </p:nvGrpSpPr>
      <p:grpSpPr>
        <a:xfrm>
          <a:off x="0" y="0"/>
          <a:ext cx="0" cy="0"/>
          <a:chOff x="0" y="0"/>
          <a:chExt cx="0" cy="0"/>
        </a:xfrm>
      </p:grpSpPr>
      <p:sp>
        <p:nvSpPr>
          <p:cNvPr id="65" name="Google Shape;65;p15"/>
          <p:cNvSpPr/>
          <p:nvPr/>
        </p:nvSpPr>
        <p:spPr>
          <a:xfrm>
            <a:off x="0" y="0"/>
            <a:ext cx="9144000" cy="51435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Roboto"/>
              <a:ea typeface="Roboto"/>
              <a:cs typeface="Roboto"/>
              <a:sym typeface="Roboto"/>
            </a:endParaRPr>
          </a:p>
        </p:txBody>
      </p:sp>
      <p:sp>
        <p:nvSpPr>
          <p:cNvPr id="66" name="Google Shape;66;p15"/>
          <p:cNvSpPr/>
          <p:nvPr/>
        </p:nvSpPr>
        <p:spPr>
          <a:xfrm>
            <a:off x="5260718" y="0"/>
            <a:ext cx="3883282" cy="51435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FFFFFF"/>
              </a:solidFill>
              <a:latin typeface="Roboto"/>
              <a:ea typeface="Roboto"/>
              <a:cs typeface="Roboto"/>
              <a:sym typeface="Roboto"/>
            </a:endParaRPr>
          </a:p>
        </p:txBody>
      </p:sp>
      <p:pic>
        <p:nvPicPr>
          <p:cNvPr id="67" name="Google Shape;67;p15" descr="speaker.png"/>
          <p:cNvPicPr preferRelativeResize="0"/>
          <p:nvPr/>
        </p:nvPicPr>
        <p:blipFill rotWithShape="1">
          <a:blip r:embed="rId2">
            <a:alphaModFix/>
          </a:blip>
          <a:srcRect/>
          <a:stretch/>
        </p:blipFill>
        <p:spPr>
          <a:xfrm>
            <a:off x="0" y="0"/>
            <a:ext cx="9144000" cy="2259542"/>
          </a:xfrm>
          <a:prstGeom prst="rect">
            <a:avLst/>
          </a:prstGeom>
          <a:noFill/>
          <a:ln>
            <a:noFill/>
          </a:ln>
        </p:spPr>
      </p:pic>
      <p:sp>
        <p:nvSpPr>
          <p:cNvPr id="68" name="Google Shape;68;p15"/>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69" name="Google Shape;69;p15"/>
          <p:cNvSpPr txBox="1">
            <a:spLocks noGrp="1"/>
          </p:cNvSpPr>
          <p:nvPr>
            <p:ph type="ftr" idx="11"/>
          </p:nvPr>
        </p:nvSpPr>
        <p:spPr>
          <a:xfrm>
            <a:off x="546139" y="4870450"/>
            <a:ext cx="4235411" cy="103201"/>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0" name="Google Shape;70;p15"/>
          <p:cNvSpPr txBox="1">
            <a:spLocks noGrp="1"/>
          </p:cNvSpPr>
          <p:nvPr>
            <p:ph type="body" idx="1"/>
          </p:nvPr>
        </p:nvSpPr>
        <p:spPr>
          <a:xfrm>
            <a:off x="546100" y="2373497"/>
            <a:ext cx="4237011" cy="2212676"/>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200"/>
              </a:spcBef>
              <a:spcAft>
                <a:spcPts val="0"/>
              </a:spcAft>
              <a:buSzPts val="1400"/>
              <a:buNone/>
              <a:defRPr sz="18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pic>
        <p:nvPicPr>
          <p:cNvPr id="71" name="Google Shape;71;p15" descr="amia-logo_color.png"/>
          <p:cNvPicPr preferRelativeResize="0"/>
          <p:nvPr/>
        </p:nvPicPr>
        <p:blipFill rotWithShape="1">
          <a:blip r:embed="rId3">
            <a:alphaModFix/>
          </a:blip>
          <a:srcRect/>
          <a:stretch/>
        </p:blipFill>
        <p:spPr>
          <a:xfrm>
            <a:off x="5614872" y="1848414"/>
            <a:ext cx="1727044" cy="438048"/>
          </a:xfrm>
          <a:prstGeom prst="rect">
            <a:avLst/>
          </a:prstGeom>
          <a:noFill/>
          <a:ln>
            <a:noFill/>
          </a:ln>
        </p:spPr>
      </p:pic>
      <p:pic>
        <p:nvPicPr>
          <p:cNvPr id="72" name="Google Shape;72;p15" descr="fb.png"/>
          <p:cNvPicPr preferRelativeResize="0"/>
          <p:nvPr/>
        </p:nvPicPr>
        <p:blipFill rotWithShape="1">
          <a:blip r:embed="rId4">
            <a:alphaModFix/>
          </a:blip>
          <a:srcRect/>
          <a:stretch/>
        </p:blipFill>
        <p:spPr>
          <a:xfrm>
            <a:off x="5654880" y="2572358"/>
            <a:ext cx="90084" cy="173533"/>
          </a:xfrm>
          <a:prstGeom prst="rect">
            <a:avLst/>
          </a:prstGeom>
          <a:noFill/>
          <a:ln>
            <a:noFill/>
          </a:ln>
        </p:spPr>
      </p:pic>
      <p:sp>
        <p:nvSpPr>
          <p:cNvPr id="73" name="Google Shape;73;p15"/>
          <p:cNvSpPr/>
          <p:nvPr/>
        </p:nvSpPr>
        <p:spPr>
          <a:xfrm>
            <a:off x="5888741" y="2516174"/>
            <a:ext cx="2028761" cy="13696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6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Official Group of AMIA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600" b="0" i="0" u="none" strike="noStrike" cap="none" dirty="0">
              <a:solidFill>
                <a:schemeClr val="dk1"/>
              </a:solidFill>
              <a:latin typeface="Arial"/>
              <a:ea typeface="Arial"/>
              <a:cs typeface="Arial"/>
              <a:sym typeface="Arial"/>
            </a:endParaRPr>
          </a:p>
        </p:txBody>
      </p:sp>
      <p:pic>
        <p:nvPicPr>
          <p:cNvPr id="74" name="Google Shape;74;p15" descr="twitter-xxl.png"/>
          <p:cNvPicPr preferRelativeResize="0"/>
          <p:nvPr/>
        </p:nvPicPr>
        <p:blipFill rotWithShape="1">
          <a:blip r:embed="rId5">
            <a:alphaModFix/>
          </a:blip>
          <a:srcRect/>
          <a:stretch/>
        </p:blipFill>
        <p:spPr>
          <a:xfrm>
            <a:off x="5610016" y="2930810"/>
            <a:ext cx="185955" cy="185955"/>
          </a:xfrm>
          <a:prstGeom prst="rect">
            <a:avLst/>
          </a:prstGeom>
          <a:noFill/>
          <a:ln>
            <a:noFill/>
          </a:ln>
        </p:spPr>
      </p:pic>
      <p:pic>
        <p:nvPicPr>
          <p:cNvPr id="75" name="Google Shape;75;p15" descr="linkedin-512.png"/>
          <p:cNvPicPr preferRelativeResize="0"/>
          <p:nvPr/>
        </p:nvPicPr>
        <p:blipFill rotWithShape="1">
          <a:blip r:embed="rId6">
            <a:alphaModFix/>
          </a:blip>
          <a:srcRect/>
          <a:stretch/>
        </p:blipFill>
        <p:spPr>
          <a:xfrm>
            <a:off x="5624654" y="3292326"/>
            <a:ext cx="150537" cy="150537"/>
          </a:xfrm>
          <a:prstGeom prst="rect">
            <a:avLst/>
          </a:prstGeom>
          <a:noFill/>
          <a:ln>
            <a:noFill/>
          </a:ln>
        </p:spPr>
      </p:pic>
      <p:pic>
        <p:nvPicPr>
          <p:cNvPr id="76" name="Google Shape;76;p15" descr="youtube-xxl.png"/>
          <p:cNvPicPr preferRelativeResize="0"/>
          <p:nvPr/>
        </p:nvPicPr>
        <p:blipFill rotWithShape="1">
          <a:blip r:embed="rId7">
            <a:alphaModFix/>
          </a:blip>
          <a:srcRect/>
          <a:stretch/>
        </p:blipFill>
        <p:spPr>
          <a:xfrm>
            <a:off x="5624654" y="3691046"/>
            <a:ext cx="190499" cy="190499"/>
          </a:xfrm>
          <a:prstGeom prst="rect">
            <a:avLst/>
          </a:prstGeom>
          <a:noFill/>
          <a:ln>
            <a:noFill/>
          </a:ln>
        </p:spPr>
      </p:pic>
      <p:sp>
        <p:nvSpPr>
          <p:cNvPr id="77" name="Google Shape;77;p15"/>
          <p:cNvSpPr/>
          <p:nvPr/>
        </p:nvSpPr>
        <p:spPr>
          <a:xfrm>
            <a:off x="5888741" y="4026672"/>
            <a:ext cx="1654299"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1"/>
                </a:solidFill>
                <a:latin typeface="Arial"/>
                <a:ea typeface="Arial"/>
                <a:cs typeface="Arial"/>
                <a:sym typeface="Arial"/>
              </a:rPr>
              <a:t>#WhyInformatics</a:t>
            </a:r>
            <a:endParaRPr sz="1600" b="1" i="0" u="none" strike="noStrike" cap="none" dirty="0">
              <a:solidFill>
                <a:schemeClr val="accen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8" descr="background.jpg"/>
          <p:cNvPicPr preferRelativeResize="0"/>
          <p:nvPr/>
        </p:nvPicPr>
        <p:blipFill rotWithShape="1">
          <a:blip r:embed="rId10">
            <a:alphaModFix/>
          </a:blip>
          <a:srcRect/>
          <a:stretch/>
        </p:blipFill>
        <p:spPr>
          <a:xfrm>
            <a:off x="0" y="0"/>
            <a:ext cx="9144000" cy="5143500"/>
          </a:xfrm>
          <a:prstGeom prst="rect">
            <a:avLst/>
          </a:prstGeom>
          <a:noFill/>
          <a:ln>
            <a:noFill/>
          </a:ln>
        </p:spPr>
      </p:pic>
      <p:cxnSp>
        <p:nvCxnSpPr>
          <p:cNvPr id="11" name="Google Shape;11;p8"/>
          <p:cNvCxnSpPr/>
          <p:nvPr/>
        </p:nvCxnSpPr>
        <p:spPr>
          <a:xfrm>
            <a:off x="553590" y="787019"/>
            <a:ext cx="8034356" cy="0"/>
          </a:xfrm>
          <a:prstGeom prst="straightConnector1">
            <a:avLst/>
          </a:prstGeom>
          <a:noFill/>
          <a:ln w="12700" cap="flat" cmpd="sng">
            <a:solidFill>
              <a:schemeClr val="accent2"/>
            </a:solidFill>
            <a:prstDash val="solid"/>
            <a:round/>
            <a:headEnd type="none" w="sm" len="sm"/>
            <a:tailEnd type="none" w="sm" len="sm"/>
          </a:ln>
        </p:spPr>
      </p:cxnSp>
      <p:sp>
        <p:nvSpPr>
          <p:cNvPr id="12" name="Google Shape;12;p8"/>
          <p:cNvSpPr txBox="1">
            <a:spLocks noGrp="1"/>
          </p:cNvSpPr>
          <p:nvPr>
            <p:ph type="title"/>
          </p:nvPr>
        </p:nvSpPr>
        <p:spPr>
          <a:xfrm>
            <a:off x="547080" y="399556"/>
            <a:ext cx="6777732" cy="320088"/>
          </a:xfrm>
          <a:prstGeom prst="rect">
            <a:avLst/>
          </a:prstGeom>
          <a:noFill/>
          <a:ln>
            <a:noFill/>
          </a:ln>
        </p:spPr>
        <p:txBody>
          <a:bodyPr spcFirstLastPara="1" wrap="square" lIns="0" tIns="0" rIns="0" bIns="0" anchor="b" anchorCtr="0">
            <a:spAutoFit/>
          </a:bodyPr>
          <a:lstStyle>
            <a:lvl1pPr marR="0" lvl="0" algn="l" rtl="0">
              <a:lnSpc>
                <a:spcPct val="80000"/>
              </a:lnSpc>
              <a:spcBef>
                <a:spcPts val="0"/>
              </a:spcBef>
              <a:spcAft>
                <a:spcPts val="0"/>
              </a:spcAft>
              <a:buClr>
                <a:srgbClr val="000000"/>
              </a:buClr>
              <a:buSzPts val="1400"/>
              <a:buFont typeface="Arial"/>
              <a:buNone/>
              <a:defRPr sz="2600" b="1" i="0" u="none" strike="noStrike" cap="none">
                <a:solidFill>
                  <a:schemeClr val="accent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2800" b="0" i="0" u="none" strike="noStrike" cap="none">
                <a:solidFill>
                  <a:schemeClr val="lt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2800" b="0" i="0" u="none" strike="noStrike" cap="none">
                <a:solidFill>
                  <a:schemeClr val="lt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2800" b="0" i="0" u="none" strike="noStrike" cap="none">
                <a:solidFill>
                  <a:schemeClr val="lt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0"/>
              </a:spcBef>
              <a:spcAft>
                <a:spcPts val="0"/>
              </a:spcAft>
              <a:buClr>
                <a:srgbClr val="000000"/>
              </a:buClr>
              <a:buSzPts val="1400"/>
              <a:buFont typeface="Arial"/>
              <a:buNone/>
              <a:defRPr sz="3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0"/>
              </a:spcBef>
              <a:spcAft>
                <a:spcPts val="0"/>
              </a:spcAft>
              <a:buClr>
                <a:srgbClr val="000000"/>
              </a:buClr>
              <a:buSzPts val="1400"/>
              <a:buFont typeface="Arial"/>
              <a:buNone/>
              <a:defRPr sz="3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0"/>
              </a:spcBef>
              <a:spcAft>
                <a:spcPts val="0"/>
              </a:spcAft>
              <a:buClr>
                <a:srgbClr val="000000"/>
              </a:buClr>
              <a:buSzPts val="1400"/>
              <a:buFont typeface="Arial"/>
              <a:buNone/>
              <a:defRPr sz="30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8"/>
          <p:cNvSpPr txBox="1">
            <a:spLocks noGrp="1"/>
          </p:cNvSpPr>
          <p:nvPr>
            <p:ph type="body" idx="1"/>
          </p:nvPr>
        </p:nvSpPr>
        <p:spPr>
          <a:xfrm>
            <a:off x="547078" y="939255"/>
            <a:ext cx="8056359" cy="3570961"/>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20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L="914400" marR="0" lvl="1" indent="-317500" algn="l" rtl="0">
              <a:lnSpc>
                <a:spcPct val="100000"/>
              </a:lnSpc>
              <a:spcBef>
                <a:spcPts val="600"/>
              </a:spcBef>
              <a:spcAft>
                <a:spcPts val="0"/>
              </a:spcAft>
              <a:buClr>
                <a:schemeClr val="accent1"/>
              </a:buClr>
              <a:buSzPts val="1400"/>
              <a:buFont typeface="Arial"/>
              <a:buChar char="•"/>
              <a:defRPr sz="1400" b="0" i="0" u="none" strike="noStrike" cap="none">
                <a:solidFill>
                  <a:srgbClr val="758185"/>
                </a:solidFill>
                <a:latin typeface="Roboto"/>
                <a:ea typeface="Roboto"/>
                <a:cs typeface="Roboto"/>
                <a:sym typeface="Roboto"/>
              </a:defRPr>
            </a:lvl2pPr>
            <a:lvl3pPr marL="1371600" marR="0" lvl="2" indent="-304800" algn="l" rtl="0">
              <a:lnSpc>
                <a:spcPct val="100000"/>
              </a:lnSpc>
              <a:spcBef>
                <a:spcPts val="600"/>
              </a:spcBef>
              <a:spcAft>
                <a:spcPts val="0"/>
              </a:spcAft>
              <a:buClr>
                <a:schemeClr val="accent4"/>
              </a:buClr>
              <a:buSzPts val="1200"/>
              <a:buFont typeface="Arial"/>
              <a:buChar char="•"/>
              <a:defRPr sz="1200" b="0" i="0" u="none" strike="noStrike" cap="none">
                <a:solidFill>
                  <a:srgbClr val="758185"/>
                </a:solidFill>
                <a:latin typeface="Roboto"/>
                <a:ea typeface="Roboto"/>
                <a:cs typeface="Roboto"/>
                <a:sym typeface="Roboto"/>
              </a:defRPr>
            </a:lvl3pPr>
            <a:lvl4pPr marL="1828800" marR="0" lvl="3" indent="-298450" algn="l" rtl="0">
              <a:lnSpc>
                <a:spcPct val="100000"/>
              </a:lnSpc>
              <a:spcBef>
                <a:spcPts val="600"/>
              </a:spcBef>
              <a:spcAft>
                <a:spcPts val="0"/>
              </a:spcAft>
              <a:buClr>
                <a:schemeClr val="accent5"/>
              </a:buClr>
              <a:buSzPts val="1100"/>
              <a:buFont typeface="Arial"/>
              <a:buChar char="•"/>
              <a:defRPr sz="1100" b="0" i="0" u="none" strike="noStrike" cap="none">
                <a:solidFill>
                  <a:srgbClr val="758185"/>
                </a:solidFill>
                <a:latin typeface="Roboto"/>
                <a:ea typeface="Roboto"/>
                <a:cs typeface="Roboto"/>
                <a:sym typeface="Roboto"/>
              </a:defRPr>
            </a:lvl4pPr>
            <a:lvl5pPr marL="2286000" marR="0" lvl="4" indent="-292100" algn="l" rtl="0">
              <a:lnSpc>
                <a:spcPct val="100000"/>
              </a:lnSpc>
              <a:spcBef>
                <a:spcPts val="600"/>
              </a:spcBef>
              <a:spcAft>
                <a:spcPts val="0"/>
              </a:spcAft>
              <a:buClr>
                <a:schemeClr val="accent6"/>
              </a:buClr>
              <a:buSzPts val="1000"/>
              <a:buFont typeface="Arial"/>
              <a:buChar char="•"/>
              <a:defRPr sz="1000" b="0" i="0" u="none" strike="noStrike" cap="none">
                <a:solidFill>
                  <a:srgbClr val="758185"/>
                </a:solidFill>
                <a:latin typeface="Roboto"/>
                <a:ea typeface="Roboto"/>
                <a:cs typeface="Roboto"/>
                <a:sym typeface="Roboto"/>
              </a:defRPr>
            </a:lvl5pPr>
            <a:lvl6pPr marL="2743200" marR="0" lvl="5" indent="-323850" algn="l" rtl="0">
              <a:lnSpc>
                <a:spcPct val="100000"/>
              </a:lnSpc>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6pPr>
            <a:lvl7pPr marL="3200400" marR="0" lvl="6" indent="-323850" algn="l" rtl="0">
              <a:lnSpc>
                <a:spcPct val="100000"/>
              </a:lnSpc>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7pPr>
            <a:lvl8pPr marL="3657600" marR="0" lvl="7" indent="-323850" algn="l" rtl="0">
              <a:lnSpc>
                <a:spcPct val="100000"/>
              </a:lnSpc>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8pPr>
            <a:lvl9pPr marL="4114800" marR="0" lvl="8" indent="-323850" algn="l" rtl="0">
              <a:lnSpc>
                <a:spcPct val="100000"/>
              </a:lnSpc>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9pPr>
          </a:lstStyle>
          <a:p>
            <a:endParaRPr/>
          </a:p>
        </p:txBody>
      </p:sp>
      <p:sp>
        <p:nvSpPr>
          <p:cNvPr id="14" name="Google Shape;14;p8"/>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15" name="Google Shape;15;p8"/>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dirty="0"/>
          </a:p>
        </p:txBody>
      </p:sp>
      <p:pic>
        <p:nvPicPr>
          <p:cNvPr id="16" name="Google Shape;16;p8" descr="amia-logo_color.png"/>
          <p:cNvPicPr preferRelativeResize="0"/>
          <p:nvPr/>
        </p:nvPicPr>
        <p:blipFill rotWithShape="1">
          <a:blip r:embed="rId11">
            <a:alphaModFix/>
          </a:blip>
          <a:srcRect/>
          <a:stretch/>
        </p:blipFill>
        <p:spPr>
          <a:xfrm>
            <a:off x="7475838" y="384420"/>
            <a:ext cx="1132702" cy="2872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nd.org/community-based-human-centered-desig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mailto:thcullen@iu.edu"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tatic1.squarespace.com/static/57c6b79629687fde090a0fdd/t/5b19b2f2aa4a99e99b26b6bb/1528410876119/dschool_bootleg_deck_2018_final_sm+%282%29.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jeshiver@regenstrief.org"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jamlung@regenstrief.org"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drive.google.com/open?id=1RUNSw_IgmiN5LnktBw5WBxSUoZoFjEtw"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airtable.com/tblHHGOlhvfHxT072/viwsD0kYj28V6engX?blocks=hide"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mailto:sabrina@andpartners.io"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sciencedirect.com/science/article/pii/S1386505615000660?via%3Dihub"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healthforum.com/connect/resources/insights-vol5-i1-feature-osf-human-centered-design.s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designkit.org/method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idsa.org/sites/default/files/Kolko-InfoArchDesignStrategy.pdf"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
          <p:cNvSpPr txBox="1">
            <a:spLocks noGrp="1"/>
          </p:cNvSpPr>
          <p:nvPr>
            <p:ph type="subTitle" idx="1"/>
          </p:nvPr>
        </p:nvSpPr>
        <p:spPr>
          <a:xfrm>
            <a:off x="552920" y="2382518"/>
            <a:ext cx="3955994" cy="87203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Font typeface="Arial"/>
              <a:buNone/>
            </a:pPr>
            <a:r>
              <a:rPr lang="en-US" dirty="0"/>
              <a:t>Terry Cullen</a:t>
            </a:r>
            <a:endParaRPr dirty="0"/>
          </a:p>
          <a:p>
            <a:pPr marL="0" lvl="1" indent="0" algn="l" rtl="0">
              <a:lnSpc>
                <a:spcPct val="100000"/>
              </a:lnSpc>
              <a:spcBef>
                <a:spcPts val="400"/>
              </a:spcBef>
              <a:spcAft>
                <a:spcPts val="0"/>
              </a:spcAft>
              <a:buSzPts val="1600"/>
              <a:buNone/>
            </a:pPr>
            <a:r>
              <a:rPr lang="en-US" dirty="0"/>
              <a:t>Regenstrief Institute, Indiana University</a:t>
            </a:r>
            <a:endParaRPr dirty="0"/>
          </a:p>
          <a:p>
            <a:pPr marL="0" lvl="1" indent="0" algn="l" rtl="0">
              <a:lnSpc>
                <a:spcPct val="100000"/>
              </a:lnSpc>
              <a:spcBef>
                <a:spcPts val="400"/>
              </a:spcBef>
              <a:spcAft>
                <a:spcPts val="0"/>
              </a:spcAft>
              <a:buSzPts val="1600"/>
              <a:buNone/>
            </a:pPr>
            <a:r>
              <a:rPr lang="en-US" dirty="0"/>
              <a:t>Twitter: #AMIA2019</a:t>
            </a:r>
            <a:endParaRPr dirty="0"/>
          </a:p>
        </p:txBody>
      </p:sp>
      <p:sp>
        <p:nvSpPr>
          <p:cNvPr id="83" name="Google Shape;83;p1"/>
          <p:cNvSpPr txBox="1">
            <a:spLocks noGrp="1"/>
          </p:cNvSpPr>
          <p:nvPr>
            <p:ph type="body" idx="2"/>
          </p:nvPr>
        </p:nvSpPr>
        <p:spPr>
          <a:xfrm>
            <a:off x="553589" y="1025725"/>
            <a:ext cx="5929800" cy="1112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US" dirty="0"/>
              <a:t>IHS and Human Centered Design</a:t>
            </a:r>
            <a:endParaRPr dirty="0"/>
          </a:p>
          <a:p>
            <a:pPr marL="0" lvl="0" indent="0" algn="l" rtl="0">
              <a:lnSpc>
                <a:spcPct val="115000"/>
              </a:lnSpc>
              <a:spcBef>
                <a:spcPts val="600"/>
              </a:spcBef>
              <a:spcAft>
                <a:spcPts val="0"/>
              </a:spcAft>
              <a:buClr>
                <a:schemeClr val="dk1"/>
              </a:buClr>
              <a:buSzPts val="1100"/>
              <a:buFont typeface="Arial"/>
              <a:buNone/>
            </a:pPr>
            <a:r>
              <a:rPr lang="en-US" sz="1600" b="0" dirty="0">
                <a:solidFill>
                  <a:srgbClr val="758185"/>
                </a:solidFill>
              </a:rPr>
              <a:t>HCD and HIT Modernization: Engagement of End Users in Health IT Modernization through Human-Centered Design</a:t>
            </a:r>
            <a:endParaRPr dirty="0"/>
          </a:p>
          <a:p>
            <a:pPr marL="0" lvl="1" indent="0" algn="l" rtl="0">
              <a:lnSpc>
                <a:spcPct val="100000"/>
              </a:lnSpc>
              <a:spcBef>
                <a:spcPts val="400"/>
              </a:spcBef>
              <a:spcAft>
                <a:spcPts val="0"/>
              </a:spcAft>
              <a:buSzPts val="1600"/>
              <a:buNone/>
            </a:pPr>
            <a:r>
              <a:rPr lang="en-US" dirty="0"/>
              <a:t>S28</a:t>
            </a: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
          <p:cNvSpPr/>
          <p:nvPr/>
        </p:nvSpPr>
        <p:spPr>
          <a:xfrm>
            <a:off x="384500" y="939250"/>
            <a:ext cx="8216400" cy="990000"/>
          </a:xfrm>
          <a:prstGeom prst="rect">
            <a:avLst/>
          </a:prstGeom>
          <a:solidFill>
            <a:srgbClr val="872651">
              <a:alpha val="3960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chemeClr val="dk1"/>
              </a:buClr>
              <a:buSzPts val="1100"/>
              <a:buFont typeface="Arial"/>
              <a:buNone/>
            </a:pPr>
            <a:r>
              <a:rPr lang="en-US" sz="1800" b="1" i="1" u="none" strike="noStrike" cap="none" dirty="0">
                <a:solidFill>
                  <a:schemeClr val="dk1"/>
                </a:solidFill>
                <a:latin typeface="Arial"/>
                <a:ea typeface="Arial"/>
                <a:cs typeface="Arial"/>
                <a:sym typeface="Arial"/>
              </a:rPr>
              <a:t>Traditional methods of gathering data are often effective for typical mass-produced products, but unable to account for the local need, cultures and history of individual people and communities. </a:t>
            </a:r>
            <a:r>
              <a:rPr lang="en-US" sz="1800" b="0" i="1" u="none" strike="noStrike" cap="none" dirty="0">
                <a:solidFill>
                  <a:schemeClr val="dk1"/>
                </a:solidFill>
                <a:latin typeface="Arial"/>
                <a:ea typeface="Arial"/>
                <a:cs typeface="Arial"/>
                <a:sym typeface="Arial"/>
              </a:rPr>
              <a:t> </a:t>
            </a:r>
            <a:r>
              <a:rPr lang="en-US" sz="1400" b="0" i="1" u="none" strike="noStrike" cap="none" dirty="0">
                <a:solidFill>
                  <a:schemeClr val="dk1"/>
                </a:solidFill>
                <a:latin typeface="Arial"/>
                <a:ea typeface="Arial"/>
                <a:cs typeface="Arial"/>
                <a:sym typeface="Arial"/>
              </a:rPr>
              <a:t>Spencer</a:t>
            </a:r>
            <a:endParaRPr sz="1400" b="0" i="0" u="none" strike="noStrike" cap="none" dirty="0">
              <a:solidFill>
                <a:srgbClr val="000000"/>
              </a:solidFill>
              <a:latin typeface="Arial"/>
              <a:ea typeface="Arial"/>
              <a:cs typeface="Arial"/>
              <a:sym typeface="Arial"/>
            </a:endParaRPr>
          </a:p>
        </p:txBody>
      </p:sp>
      <p:sp>
        <p:nvSpPr>
          <p:cNvPr id="240" name="Google Shape;240;p4"/>
          <p:cNvSpPr txBox="1">
            <a:spLocks noGrp="1"/>
          </p:cNvSpPr>
          <p:nvPr>
            <p:ph type="title"/>
          </p:nvPr>
        </p:nvSpPr>
        <p:spPr>
          <a:xfrm>
            <a:off x="547730" y="389211"/>
            <a:ext cx="6783946" cy="333425"/>
          </a:xfrm>
          <a:prstGeom prst="rect">
            <a:avLst/>
          </a:prstGeom>
          <a:noFill/>
          <a:ln>
            <a:noFill/>
          </a:ln>
        </p:spPr>
        <p:txBody>
          <a:bodyPr spcFirstLastPara="1" wrap="square" lIns="0" tIns="0" rIns="0" bIns="0" anchor="b" anchorCtr="0">
            <a:spAutoFit/>
          </a:bodyPr>
          <a:lstStyle/>
          <a:p>
            <a:pPr marL="0" lvl="0" indent="0" algn="l" rtl="0">
              <a:lnSpc>
                <a:spcPct val="80000"/>
              </a:lnSpc>
              <a:spcBef>
                <a:spcPts val="0"/>
              </a:spcBef>
              <a:spcAft>
                <a:spcPts val="0"/>
              </a:spcAft>
              <a:buSzPts val="1400"/>
              <a:buNone/>
            </a:pPr>
            <a:r>
              <a:rPr lang="en-US" dirty="0"/>
              <a:t>Value of the HCD Approach</a:t>
            </a:r>
            <a:endParaRPr dirty="0"/>
          </a:p>
        </p:txBody>
      </p:sp>
      <p:sp>
        <p:nvSpPr>
          <p:cNvPr id="241" name="Google Shape;241;p4"/>
          <p:cNvSpPr txBox="1">
            <a:spLocks noGrp="1"/>
          </p:cNvSpPr>
          <p:nvPr>
            <p:ph type="body" idx="1"/>
          </p:nvPr>
        </p:nvSpPr>
        <p:spPr>
          <a:xfrm>
            <a:off x="547075" y="1999001"/>
            <a:ext cx="8056500" cy="2511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This approach </a:t>
            </a:r>
            <a:endParaRPr dirty="0"/>
          </a:p>
          <a:p>
            <a:pPr marL="457200" lvl="0" indent="-317500" algn="l" rtl="0">
              <a:lnSpc>
                <a:spcPct val="100000"/>
              </a:lnSpc>
              <a:spcBef>
                <a:spcPts val="0"/>
              </a:spcBef>
              <a:spcAft>
                <a:spcPts val="0"/>
              </a:spcAft>
              <a:buSzPts val="1400"/>
              <a:buChar char="●"/>
            </a:pPr>
            <a:r>
              <a:rPr lang="en-US" sz="1400" dirty="0">
                <a:solidFill>
                  <a:srgbClr val="000000"/>
                </a:solidFill>
              </a:rPr>
              <a:t>Produced empathy through intentional listening - </a:t>
            </a:r>
            <a:r>
              <a:rPr lang="en-US" sz="1400" dirty="0">
                <a:solidFill>
                  <a:srgbClr val="000000"/>
                </a:solidFill>
                <a:highlight>
                  <a:srgbClr val="FFFFFF"/>
                </a:highlight>
                <a:latin typeface="Roboto"/>
                <a:ea typeface="Roboto"/>
                <a:cs typeface="Roboto"/>
                <a:sym typeface="Roboto"/>
              </a:rPr>
              <a:t>rapport with, sympathy with, understanding of, sensitivity toward, sensibility to, identification with, awareness of, fellowship with, fellow feeling for, </a:t>
            </a:r>
            <a:r>
              <a:rPr lang="en-US" sz="1400" dirty="0" smtClean="0">
                <a:solidFill>
                  <a:srgbClr val="000000"/>
                </a:solidFill>
                <a:highlight>
                  <a:srgbClr val="FFFFFF"/>
                </a:highlight>
                <a:latin typeface="Roboto"/>
                <a:ea typeface="Roboto"/>
                <a:cs typeface="Roboto"/>
                <a:sym typeface="Roboto"/>
              </a:rPr>
              <a:t>like-mindedness</a:t>
            </a:r>
            <a:endParaRPr sz="1400" dirty="0">
              <a:solidFill>
                <a:srgbClr val="000000"/>
              </a:solidFill>
            </a:endParaRPr>
          </a:p>
          <a:p>
            <a:pPr marL="457200" lvl="0" indent="-317500" algn="l" rtl="0">
              <a:lnSpc>
                <a:spcPct val="100000"/>
              </a:lnSpc>
              <a:spcBef>
                <a:spcPts val="0"/>
              </a:spcBef>
              <a:spcAft>
                <a:spcPts val="0"/>
              </a:spcAft>
              <a:buSzPts val="1400"/>
              <a:buChar char="●"/>
            </a:pPr>
            <a:r>
              <a:rPr lang="en-US" sz="1400" dirty="0">
                <a:solidFill>
                  <a:srgbClr val="000000"/>
                </a:solidFill>
              </a:rPr>
              <a:t>Discovered “why” through capturing and recording user thoughts in their own words- deep understanding for the findings from this work stream and other workstreams </a:t>
            </a:r>
            <a:endParaRPr sz="1400" dirty="0">
              <a:solidFill>
                <a:srgbClr val="000000"/>
              </a:solidFill>
            </a:endParaRPr>
          </a:p>
          <a:p>
            <a:pPr marL="457200" lvl="0" indent="-317500" algn="l" rtl="0">
              <a:lnSpc>
                <a:spcPct val="100000"/>
              </a:lnSpc>
              <a:spcBef>
                <a:spcPts val="0"/>
              </a:spcBef>
              <a:spcAft>
                <a:spcPts val="0"/>
              </a:spcAft>
              <a:buSzPts val="1400"/>
              <a:buChar char="●"/>
            </a:pPr>
            <a:r>
              <a:rPr lang="en-US" sz="1400" dirty="0">
                <a:solidFill>
                  <a:srgbClr val="000000"/>
                </a:solidFill>
              </a:rPr>
              <a:t>Informed how we articulated future needs and solutions </a:t>
            </a:r>
            <a:endParaRPr sz="1400" dirty="0">
              <a:solidFill>
                <a:srgbClr val="000000"/>
              </a:solidFill>
            </a:endParaRPr>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en-US" dirty="0"/>
              <a:t>Generated end user buy-in for the future solution(s) by engaging them in the development of the solution.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242" name="Google Shape;242;p4"/>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10</a:t>
            </a:fld>
            <a:endParaRPr sz="1000" dirty="0"/>
          </a:p>
        </p:txBody>
      </p:sp>
      <p:sp>
        <p:nvSpPr>
          <p:cNvPr id="243" name="Google Shape;243;p4"/>
          <p:cNvSpPr txBox="1"/>
          <p:nvPr/>
        </p:nvSpPr>
        <p:spPr>
          <a:xfrm>
            <a:off x="384500" y="4673000"/>
            <a:ext cx="77367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050" dirty="0">
                <a:solidFill>
                  <a:srgbClr val="FFFFFF"/>
                </a:solidFill>
                <a:latin typeface="Roboto"/>
                <a:ea typeface="Roboto"/>
                <a:cs typeface="Roboto"/>
                <a:sym typeface="Roboto"/>
              </a:rPr>
              <a:t>Norman D, Spencer E. Community-based, human-centered design [Internet]; 2019 Jan 1 [updated 2019 Feb 1; cited 2019 Mar 29]. Available from </a:t>
            </a:r>
            <a:r>
              <a:rPr lang="en-US" sz="1050" u="sng" dirty="0">
                <a:solidFill>
                  <a:srgbClr val="FFFFFF"/>
                </a:solidFill>
                <a:latin typeface="Roboto"/>
                <a:ea typeface="Roboto"/>
                <a:cs typeface="Roboto"/>
                <a:sym typeface="Roboto"/>
                <a:hlinkClick r:id="rId3"/>
              </a:rPr>
              <a:t>https://jnd.org/community-based-human-centered-design/</a:t>
            </a:r>
            <a:r>
              <a:rPr lang="en-US" sz="1050" dirty="0">
                <a:solidFill>
                  <a:srgbClr val="FFFFFF"/>
                </a:solidFill>
                <a:latin typeface="Roboto"/>
                <a:ea typeface="Roboto"/>
                <a:cs typeface="Roboto"/>
                <a:sym typeface="Roboto"/>
              </a:rPr>
              <a:t>.</a:t>
            </a:r>
            <a:endParaRPr sz="18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7"/>
          <p:cNvSpPr txBox="1">
            <a:spLocks noGrp="1"/>
          </p:cNvSpPr>
          <p:nvPr>
            <p:ph type="body" idx="1"/>
          </p:nvPr>
        </p:nvSpPr>
        <p:spPr>
          <a:xfrm>
            <a:off x="2787650" y="1259360"/>
            <a:ext cx="3566642" cy="1112108"/>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1400"/>
              <a:buNone/>
            </a:pPr>
            <a:r>
              <a:rPr lang="en-US" dirty="0"/>
              <a:t>Thank you!</a:t>
            </a:r>
            <a:endParaRPr dirty="0"/>
          </a:p>
          <a:p>
            <a:pPr marL="0" lvl="1" indent="0" algn="ctr" rtl="0">
              <a:lnSpc>
                <a:spcPct val="100000"/>
              </a:lnSpc>
              <a:spcBef>
                <a:spcPts val="1000"/>
              </a:spcBef>
              <a:spcAft>
                <a:spcPts val="0"/>
              </a:spcAft>
              <a:buSzPts val="2400"/>
              <a:buNone/>
            </a:pPr>
            <a:r>
              <a:rPr lang="en-US" dirty="0"/>
              <a:t>Email me at: </a:t>
            </a:r>
            <a:r>
              <a:rPr lang="en-US" u="sng" dirty="0">
                <a:solidFill>
                  <a:schemeClr val="hlink"/>
                </a:solidFill>
                <a:hlinkClick r:id="rId3"/>
              </a:rPr>
              <a:t>thcullen@iu.edu</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624d7ceca9_0_0"/>
          <p:cNvSpPr txBox="1">
            <a:spLocks noGrp="1"/>
          </p:cNvSpPr>
          <p:nvPr>
            <p:ph type="subTitle" idx="1"/>
          </p:nvPr>
        </p:nvSpPr>
        <p:spPr>
          <a:xfrm>
            <a:off x="552920" y="2382518"/>
            <a:ext cx="3956100" cy="872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Font typeface="Arial"/>
              <a:buNone/>
            </a:pPr>
            <a:r>
              <a:rPr lang="en-US" dirty="0"/>
              <a:t>Jennifer Shivers</a:t>
            </a:r>
            <a:endParaRPr dirty="0"/>
          </a:p>
          <a:p>
            <a:pPr marL="0" lvl="1" indent="0" algn="l" rtl="0">
              <a:lnSpc>
                <a:spcPct val="100000"/>
              </a:lnSpc>
              <a:spcBef>
                <a:spcPts val="400"/>
              </a:spcBef>
              <a:spcAft>
                <a:spcPts val="0"/>
              </a:spcAft>
              <a:buSzPts val="1600"/>
              <a:buNone/>
            </a:pPr>
            <a:r>
              <a:rPr lang="en-US" dirty="0"/>
              <a:t>Regenstrief Institute</a:t>
            </a:r>
            <a:endParaRPr dirty="0"/>
          </a:p>
          <a:p>
            <a:pPr marL="0" lvl="1" indent="0" algn="l" rtl="0">
              <a:lnSpc>
                <a:spcPct val="100000"/>
              </a:lnSpc>
              <a:spcBef>
                <a:spcPts val="400"/>
              </a:spcBef>
              <a:spcAft>
                <a:spcPts val="0"/>
              </a:spcAft>
              <a:buSzPts val="1600"/>
              <a:buNone/>
            </a:pPr>
            <a:r>
              <a:rPr lang="en-US" dirty="0"/>
              <a:t>Twitter: #AMIA2019</a:t>
            </a:r>
            <a:endParaRPr dirty="0"/>
          </a:p>
        </p:txBody>
      </p:sp>
      <p:sp>
        <p:nvSpPr>
          <p:cNvPr id="254" name="Google Shape;254;g624d7ceca9_0_0"/>
          <p:cNvSpPr txBox="1">
            <a:spLocks noGrp="1"/>
          </p:cNvSpPr>
          <p:nvPr>
            <p:ph type="body" idx="2"/>
          </p:nvPr>
        </p:nvSpPr>
        <p:spPr>
          <a:xfrm>
            <a:off x="553601" y="1025725"/>
            <a:ext cx="6509700" cy="1112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US" dirty="0"/>
              <a:t>HCD Project Approach and Methods</a:t>
            </a:r>
            <a:endParaRPr dirty="0"/>
          </a:p>
          <a:p>
            <a:pPr marL="0" lvl="0" indent="0" algn="l" rtl="0">
              <a:lnSpc>
                <a:spcPct val="115000"/>
              </a:lnSpc>
              <a:spcBef>
                <a:spcPts val="600"/>
              </a:spcBef>
              <a:spcAft>
                <a:spcPts val="0"/>
              </a:spcAft>
              <a:buSzPts val="1100"/>
              <a:buNone/>
            </a:pPr>
            <a:r>
              <a:rPr lang="en-US" sz="1600" b="0" dirty="0">
                <a:solidFill>
                  <a:srgbClr val="758185"/>
                </a:solidFill>
              </a:rPr>
              <a:t>HCD and HIT Modernization: Engagement of End Users in Health IT Modernization through Human-Centered Design</a:t>
            </a:r>
            <a:endParaRPr dirty="0"/>
          </a:p>
          <a:p>
            <a:pPr marL="0" lvl="1" indent="0" algn="l" rtl="0">
              <a:lnSpc>
                <a:spcPct val="100000"/>
              </a:lnSpc>
              <a:spcBef>
                <a:spcPts val="400"/>
              </a:spcBef>
              <a:spcAft>
                <a:spcPts val="0"/>
              </a:spcAft>
              <a:buSzPts val="1600"/>
              <a:buNone/>
            </a:pPr>
            <a:r>
              <a:rPr lang="en-US" dirty="0"/>
              <a:t>S28</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624d7ceca9_0_5"/>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Disclosure</a:t>
            </a:r>
            <a:endParaRPr dirty="0"/>
          </a:p>
        </p:txBody>
      </p:sp>
      <p:sp>
        <p:nvSpPr>
          <p:cNvPr id="260" name="Google Shape;260;g624d7ceca9_0_5"/>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I and my spouse/partner have no relevant relationships with commercial interests to disclose.</a:t>
            </a:r>
            <a:endParaRPr dirty="0"/>
          </a:p>
          <a:p>
            <a:pPr marL="0" lvl="0" indent="0" algn="l" rtl="0">
              <a:lnSpc>
                <a:spcPct val="100000"/>
              </a:lnSpc>
              <a:spcBef>
                <a:spcPts val="600"/>
              </a:spcBef>
              <a:spcAft>
                <a:spcPts val="0"/>
              </a:spcAft>
              <a:buSzPts val="1400"/>
              <a:buNone/>
            </a:pPr>
            <a:endParaRPr dirty="0"/>
          </a:p>
        </p:txBody>
      </p:sp>
      <p:sp>
        <p:nvSpPr>
          <p:cNvPr id="261" name="Google Shape;261;g624d7ceca9_0_5"/>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13</a:t>
            </a:fld>
            <a:endParaRPr sz="1000" dirty="0"/>
          </a:p>
        </p:txBody>
      </p:sp>
      <p:sp>
        <p:nvSpPr>
          <p:cNvPr id="262" name="Google Shape;262;g624d7ceca9_0_5"/>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624d7ceca9_0_12"/>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Learning Objectives</a:t>
            </a:r>
            <a:endParaRPr dirty="0"/>
          </a:p>
        </p:txBody>
      </p:sp>
      <p:sp>
        <p:nvSpPr>
          <p:cNvPr id="268" name="Google Shape;268;g624d7ceca9_0_12"/>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After participating in this session the learner should be better able to:</a:t>
            </a:r>
            <a:endParaRPr dirty="0"/>
          </a:p>
          <a:p>
            <a:pPr marL="502919" lvl="1" indent="-253999" algn="l" rtl="0">
              <a:lnSpc>
                <a:spcPct val="100000"/>
              </a:lnSpc>
              <a:spcBef>
                <a:spcPts val="600"/>
              </a:spcBef>
              <a:spcAft>
                <a:spcPts val="0"/>
              </a:spcAft>
              <a:buSzPts val="1800"/>
              <a:buChar char="•"/>
            </a:pPr>
            <a:r>
              <a:rPr lang="en-US" sz="1800" dirty="0"/>
              <a:t>Understand considerations for selecting methods and apply those considerations to other projects  </a:t>
            </a:r>
            <a:endParaRPr sz="1800" dirty="0"/>
          </a:p>
          <a:p>
            <a:pPr marL="502919" lvl="1" indent="-253999" algn="l" rtl="0">
              <a:lnSpc>
                <a:spcPct val="100000"/>
              </a:lnSpc>
              <a:spcBef>
                <a:spcPts val="600"/>
              </a:spcBef>
              <a:spcAft>
                <a:spcPts val="0"/>
              </a:spcAft>
              <a:buSzPts val="1800"/>
              <a:buChar char="•"/>
            </a:pPr>
            <a:r>
              <a:rPr lang="en-US" sz="1800" dirty="0"/>
              <a:t>Understand how HCD methods were applied</a:t>
            </a:r>
            <a:endParaRPr sz="1800" dirty="0"/>
          </a:p>
          <a:p>
            <a:pPr marL="914400" lvl="2" indent="-266700" algn="l" rtl="0">
              <a:lnSpc>
                <a:spcPct val="100000"/>
              </a:lnSpc>
              <a:spcBef>
                <a:spcPts val="600"/>
              </a:spcBef>
              <a:spcAft>
                <a:spcPts val="0"/>
              </a:spcAft>
              <a:buSzPts val="1800"/>
              <a:buChar char="•"/>
            </a:pPr>
            <a:r>
              <a:rPr lang="en-US" sz="1800" dirty="0"/>
              <a:t>The point in the project when they were used </a:t>
            </a:r>
            <a:endParaRPr sz="1800" dirty="0"/>
          </a:p>
          <a:p>
            <a:pPr marL="914400" lvl="2" indent="-266700" algn="l" rtl="0">
              <a:lnSpc>
                <a:spcPct val="100000"/>
              </a:lnSpc>
              <a:spcBef>
                <a:spcPts val="600"/>
              </a:spcBef>
              <a:spcAft>
                <a:spcPts val="0"/>
              </a:spcAft>
              <a:buSzPts val="1800"/>
              <a:buChar char="•"/>
            </a:pPr>
            <a:r>
              <a:rPr lang="en-US" sz="1800" dirty="0"/>
              <a:t>The way they were deployed  </a:t>
            </a:r>
            <a:endParaRPr sz="1800" dirty="0"/>
          </a:p>
        </p:txBody>
      </p:sp>
      <p:sp>
        <p:nvSpPr>
          <p:cNvPr id="269" name="Google Shape;269;g624d7ceca9_0_12"/>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14</a:t>
            </a:fld>
            <a:endParaRPr sz="1000" dirty="0"/>
          </a:p>
        </p:txBody>
      </p:sp>
      <p:sp>
        <p:nvSpPr>
          <p:cNvPr id="270" name="Google Shape;270;g624d7ceca9_0_12"/>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624d7ceca9_0_19"/>
          <p:cNvSpPr/>
          <p:nvPr/>
        </p:nvSpPr>
        <p:spPr>
          <a:xfrm>
            <a:off x="2703070" y="1984765"/>
            <a:ext cx="1229400" cy="1229400"/>
          </a:xfrm>
          <a:prstGeom prst="ellipse">
            <a:avLst/>
          </a:prstGeom>
          <a:solidFill>
            <a:srgbClr val="872651">
              <a:alpha val="41176"/>
            </a:srgbClr>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6" name="Google Shape;276;g624d7ceca9_0_19"/>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Iterative Systems </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5"/>
                  </a:ext>
                </a:extLst>
              </a:rPr>
              <a:t>Development</a:t>
            </a:r>
            <a:r>
              <a:rPr lang="en-US" dirty="0"/>
              <a:t> Life Cycle </a:t>
            </a:r>
            <a:endParaRPr dirty="0"/>
          </a:p>
        </p:txBody>
      </p:sp>
      <p:sp>
        <p:nvSpPr>
          <p:cNvPr id="277" name="Google Shape;277;g624d7ceca9_0_1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15</a:t>
            </a:fld>
            <a:endParaRPr sz="1000" dirty="0"/>
          </a:p>
        </p:txBody>
      </p:sp>
      <p:sp>
        <p:nvSpPr>
          <p:cNvPr id="278" name="Google Shape;278;g624d7ceca9_0_19"/>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
        <p:nvSpPr>
          <p:cNvPr id="279" name="Google Shape;279;g624d7ceca9_0_19"/>
          <p:cNvSpPr/>
          <p:nvPr/>
        </p:nvSpPr>
        <p:spPr>
          <a:xfrm>
            <a:off x="3953697" y="1984765"/>
            <a:ext cx="1229400" cy="1229400"/>
          </a:xfrm>
          <a:prstGeom prst="ellipse">
            <a:avLst/>
          </a:prstGeom>
          <a:solidFill>
            <a:srgbClr val="872651">
              <a:alpha val="41176"/>
            </a:srgbClr>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0" name="Google Shape;280;g624d7ceca9_0_19"/>
          <p:cNvSpPr txBox="1"/>
          <p:nvPr/>
        </p:nvSpPr>
        <p:spPr>
          <a:xfrm>
            <a:off x="2658150" y="2322378"/>
            <a:ext cx="1359900" cy="58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400"/>
              <a:buFont typeface="Arial"/>
              <a:buNone/>
            </a:pPr>
            <a:endParaRPr sz="1000" b="1" dirty="0">
              <a:solidFill>
                <a:srgbClr val="434343"/>
              </a:solidFill>
              <a:latin typeface="Roboto"/>
              <a:ea typeface="Roboto"/>
              <a:cs typeface="Roboto"/>
              <a:sym typeface="Roboto"/>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6"/>
                </a:ext>
              </a:extLst>
            </a:endParaRPr>
          </a:p>
          <a:p>
            <a:pPr marL="0" lvl="0" indent="0" algn="ctr" rtl="0">
              <a:spcBef>
                <a:spcPts val="0"/>
              </a:spcBef>
              <a:spcAft>
                <a:spcPts val="0"/>
              </a:spcAft>
              <a:buClr>
                <a:srgbClr val="000000"/>
              </a:buClr>
              <a:buSzPts val="1400"/>
              <a:buFont typeface="Arial"/>
              <a:buNone/>
            </a:pPr>
            <a:endParaRPr sz="1300" b="1" dirty="0">
              <a:solidFill>
                <a:srgbClr val="434343"/>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en-US" sz="1300" b="1" i="0" u="none" strike="noStrike" cap="none" dirty="0">
                <a:solidFill>
                  <a:srgbClr val="434343"/>
                </a:solidFill>
                <a:latin typeface="Roboto"/>
                <a:ea typeface="Roboto"/>
                <a:cs typeface="Roboto"/>
                <a:sym typeface="Roboto"/>
              </a:rPr>
              <a:t>Gather</a:t>
            </a:r>
            <a:endParaRPr sz="1300" b="1" i="0" u="none" strike="noStrike" cap="none" dirty="0">
              <a:solidFill>
                <a:srgbClr val="434343"/>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en-US" sz="1300" b="1" i="0" u="none" strike="noStrike" cap="none" dirty="0">
                <a:solidFill>
                  <a:srgbClr val="434343"/>
                </a:solidFill>
                <a:latin typeface="Roboto"/>
                <a:ea typeface="Roboto"/>
                <a:cs typeface="Roboto"/>
                <a:sym typeface="Roboto"/>
              </a:rPr>
              <a:t>Requirements</a:t>
            </a:r>
            <a:endParaRPr sz="1300" b="1" i="0" u="none" strike="noStrike" cap="none" dirty="0">
              <a:solidFill>
                <a:srgbClr val="434343"/>
              </a:solidFill>
              <a:latin typeface="Roboto"/>
              <a:ea typeface="Roboto"/>
              <a:cs typeface="Roboto"/>
              <a:sym typeface="Roboto"/>
            </a:endParaRPr>
          </a:p>
        </p:txBody>
      </p:sp>
      <p:sp>
        <p:nvSpPr>
          <p:cNvPr id="281" name="Google Shape;281;g624d7ceca9_0_19"/>
          <p:cNvSpPr txBox="1"/>
          <p:nvPr/>
        </p:nvSpPr>
        <p:spPr>
          <a:xfrm>
            <a:off x="3932475" y="2322378"/>
            <a:ext cx="1229400" cy="58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434343"/>
                </a:solidFill>
                <a:latin typeface="Roboto"/>
                <a:ea typeface="Roboto"/>
                <a:cs typeface="Roboto"/>
                <a:sym typeface="Roboto"/>
              </a:rPr>
              <a:t>Design</a:t>
            </a:r>
            <a:endParaRPr sz="1000" b="1" i="0" u="none" strike="noStrike" cap="none" dirty="0">
              <a:solidFill>
                <a:srgbClr val="858585"/>
              </a:solidFill>
              <a:latin typeface="Roboto"/>
              <a:ea typeface="Roboto"/>
              <a:cs typeface="Roboto"/>
              <a:sym typeface="Roboto"/>
            </a:endParaRPr>
          </a:p>
        </p:txBody>
      </p:sp>
      <p:sp>
        <p:nvSpPr>
          <p:cNvPr id="282" name="Google Shape;282;g624d7ceca9_0_19"/>
          <p:cNvSpPr txBox="1"/>
          <p:nvPr/>
        </p:nvSpPr>
        <p:spPr>
          <a:xfrm>
            <a:off x="4474578"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283" name="Google Shape;283;g624d7ceca9_0_19"/>
          <p:cNvSpPr/>
          <p:nvPr/>
        </p:nvSpPr>
        <p:spPr>
          <a:xfrm>
            <a:off x="5204324" y="1984765"/>
            <a:ext cx="1229400" cy="1229400"/>
          </a:xfrm>
          <a:prstGeom prst="ellipse">
            <a:avLst/>
          </a:prstGeom>
          <a:solidFill>
            <a:srgbClr val="872651">
              <a:alpha val="41176"/>
            </a:srgbClr>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4" name="Google Shape;284;g624d7ceca9_0_19"/>
          <p:cNvSpPr txBox="1"/>
          <p:nvPr/>
        </p:nvSpPr>
        <p:spPr>
          <a:xfrm>
            <a:off x="5204325" y="2264628"/>
            <a:ext cx="1283700" cy="696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434343"/>
                </a:solidFill>
                <a:latin typeface="Roboto"/>
                <a:ea typeface="Roboto"/>
                <a:cs typeface="Roboto"/>
                <a:sym typeface="Roboto"/>
              </a:rPr>
              <a:t>Develop</a:t>
            </a:r>
            <a:endParaRPr sz="1000" b="1" i="0" u="none" strike="noStrike" cap="none" dirty="0">
              <a:solidFill>
                <a:srgbClr val="858585"/>
              </a:solidFill>
              <a:latin typeface="Roboto"/>
              <a:ea typeface="Roboto"/>
              <a:cs typeface="Roboto"/>
              <a:sym typeface="Roboto"/>
            </a:endParaRPr>
          </a:p>
        </p:txBody>
      </p:sp>
      <p:sp>
        <p:nvSpPr>
          <p:cNvPr id="285" name="Google Shape;285;g624d7ceca9_0_19"/>
          <p:cNvSpPr txBox="1"/>
          <p:nvPr/>
        </p:nvSpPr>
        <p:spPr>
          <a:xfrm>
            <a:off x="5829481"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286" name="Google Shape;286;g624d7ceca9_0_19"/>
          <p:cNvSpPr/>
          <p:nvPr/>
        </p:nvSpPr>
        <p:spPr>
          <a:xfrm>
            <a:off x="6454950" y="1984765"/>
            <a:ext cx="1229400" cy="12294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7" name="Google Shape;287;g624d7ceca9_0_19"/>
          <p:cNvSpPr txBox="1"/>
          <p:nvPr/>
        </p:nvSpPr>
        <p:spPr>
          <a:xfrm>
            <a:off x="6454949" y="2389728"/>
            <a:ext cx="12294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434343"/>
                </a:solidFill>
                <a:latin typeface="Roboto"/>
                <a:ea typeface="Roboto"/>
                <a:cs typeface="Roboto"/>
                <a:sym typeface="Roboto"/>
              </a:rPr>
              <a:t>Test</a:t>
            </a:r>
            <a:endParaRPr sz="1000" b="1" i="0" u="none" strike="noStrike" cap="none" dirty="0">
              <a:solidFill>
                <a:srgbClr val="858585"/>
              </a:solidFill>
              <a:latin typeface="Roboto"/>
              <a:ea typeface="Roboto"/>
              <a:cs typeface="Roboto"/>
              <a:sym typeface="Roboto"/>
            </a:endParaRPr>
          </a:p>
        </p:txBody>
      </p:sp>
      <p:sp>
        <p:nvSpPr>
          <p:cNvPr id="288" name="Google Shape;288;g624d7ceca9_0_19"/>
          <p:cNvSpPr txBox="1"/>
          <p:nvPr/>
        </p:nvSpPr>
        <p:spPr>
          <a:xfrm>
            <a:off x="7205893"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289" name="Google Shape;289;g624d7ceca9_0_19"/>
          <p:cNvSpPr/>
          <p:nvPr/>
        </p:nvSpPr>
        <p:spPr>
          <a:xfrm>
            <a:off x="7705577" y="1984765"/>
            <a:ext cx="1229400" cy="12294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0" name="Google Shape;290;g624d7ceca9_0_19"/>
          <p:cNvSpPr txBox="1"/>
          <p:nvPr/>
        </p:nvSpPr>
        <p:spPr>
          <a:xfrm>
            <a:off x="7651275" y="2389728"/>
            <a:ext cx="14928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434343"/>
                </a:solidFill>
                <a:latin typeface="Roboto"/>
                <a:ea typeface="Roboto"/>
                <a:cs typeface="Roboto"/>
                <a:sym typeface="Roboto"/>
              </a:rPr>
              <a:t>Implement</a:t>
            </a:r>
            <a:endParaRPr sz="1000" b="1" i="0" u="none" strike="noStrike" cap="none" dirty="0">
              <a:solidFill>
                <a:srgbClr val="858585"/>
              </a:solidFill>
              <a:latin typeface="Roboto"/>
              <a:ea typeface="Roboto"/>
              <a:cs typeface="Roboto"/>
              <a:sym typeface="Roboto"/>
            </a:endParaRPr>
          </a:p>
        </p:txBody>
      </p:sp>
      <p:sp>
        <p:nvSpPr>
          <p:cNvPr id="291" name="Google Shape;291;g624d7ceca9_0_19"/>
          <p:cNvSpPr txBox="1"/>
          <p:nvPr/>
        </p:nvSpPr>
        <p:spPr>
          <a:xfrm>
            <a:off x="8419418" y="2117222"/>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cxnSp>
        <p:nvCxnSpPr>
          <p:cNvPr id="292" name="Google Shape;292;g624d7ceca9_0_19"/>
          <p:cNvCxnSpPr>
            <a:stCxn id="275" idx="4"/>
            <a:endCxn id="279" idx="4"/>
          </p:cNvCxnSpPr>
          <p:nvPr/>
        </p:nvCxnSpPr>
        <p:spPr>
          <a:xfrm rot="-5400000" flipH="1">
            <a:off x="3942820" y="2589115"/>
            <a:ext cx="600" cy="1250700"/>
          </a:xfrm>
          <a:prstGeom prst="curvedConnector3">
            <a:avLst>
              <a:gd name="adj1" fmla="val 39687500"/>
            </a:avLst>
          </a:prstGeom>
          <a:noFill/>
          <a:ln w="9525" cap="flat" cmpd="sng">
            <a:solidFill>
              <a:schemeClr val="dk2"/>
            </a:solidFill>
            <a:prstDash val="solid"/>
            <a:round/>
            <a:headEnd type="stealth" w="med" len="med"/>
            <a:tailEnd type="none" w="sm" len="sm"/>
          </a:ln>
        </p:spPr>
      </p:cxnSp>
      <p:cxnSp>
        <p:nvCxnSpPr>
          <p:cNvPr id="293" name="Google Shape;293;g624d7ceca9_0_19"/>
          <p:cNvCxnSpPr>
            <a:stCxn id="279" idx="0"/>
            <a:endCxn id="283" idx="0"/>
          </p:cNvCxnSpPr>
          <p:nvPr/>
        </p:nvCxnSpPr>
        <p:spPr>
          <a:xfrm rot="-5400000" flipH="1">
            <a:off x="5193447" y="1359715"/>
            <a:ext cx="600" cy="1250700"/>
          </a:xfrm>
          <a:prstGeom prst="curvedConnector3">
            <a:avLst>
              <a:gd name="adj1" fmla="val -39687500"/>
            </a:avLst>
          </a:prstGeom>
          <a:noFill/>
          <a:ln w="9525" cap="flat" cmpd="sng">
            <a:solidFill>
              <a:schemeClr val="dk2"/>
            </a:solidFill>
            <a:prstDash val="solid"/>
            <a:round/>
            <a:headEnd type="stealth" w="med" len="med"/>
            <a:tailEnd type="none" w="sm" len="sm"/>
          </a:ln>
        </p:spPr>
      </p:cxnSp>
      <p:cxnSp>
        <p:nvCxnSpPr>
          <p:cNvPr id="294" name="Google Shape;294;g624d7ceca9_0_19"/>
          <p:cNvCxnSpPr>
            <a:stCxn id="283" idx="4"/>
            <a:endCxn id="286" idx="4"/>
          </p:cNvCxnSpPr>
          <p:nvPr/>
        </p:nvCxnSpPr>
        <p:spPr>
          <a:xfrm rot="-5400000" flipH="1">
            <a:off x="6444074" y="2589115"/>
            <a:ext cx="600" cy="1250700"/>
          </a:xfrm>
          <a:prstGeom prst="curvedConnector3">
            <a:avLst>
              <a:gd name="adj1" fmla="val 39687500"/>
            </a:avLst>
          </a:prstGeom>
          <a:noFill/>
          <a:ln w="9525" cap="flat" cmpd="sng">
            <a:solidFill>
              <a:schemeClr val="dk2"/>
            </a:solidFill>
            <a:prstDash val="solid"/>
            <a:round/>
            <a:headEnd type="stealth" w="med" len="med"/>
            <a:tailEnd type="none" w="sm" len="sm"/>
          </a:ln>
        </p:spPr>
      </p:cxnSp>
      <p:cxnSp>
        <p:nvCxnSpPr>
          <p:cNvPr id="295" name="Google Shape;295;g624d7ceca9_0_19"/>
          <p:cNvCxnSpPr>
            <a:stCxn id="286" idx="0"/>
            <a:endCxn id="289" idx="0"/>
          </p:cNvCxnSpPr>
          <p:nvPr/>
        </p:nvCxnSpPr>
        <p:spPr>
          <a:xfrm rot="-5400000" flipH="1">
            <a:off x="7694700" y="1359715"/>
            <a:ext cx="600" cy="1250700"/>
          </a:xfrm>
          <a:prstGeom prst="curvedConnector3">
            <a:avLst>
              <a:gd name="adj1" fmla="val -39687500"/>
            </a:avLst>
          </a:prstGeom>
          <a:noFill/>
          <a:ln w="9525" cap="flat" cmpd="sng">
            <a:solidFill>
              <a:schemeClr val="dk2"/>
            </a:solidFill>
            <a:prstDash val="solid"/>
            <a:round/>
            <a:headEnd type="stealth" w="med" len="med"/>
            <a:tailEnd type="none" w="sm" len="sm"/>
          </a:ln>
        </p:spPr>
      </p:cxnSp>
      <p:cxnSp>
        <p:nvCxnSpPr>
          <p:cNvPr id="296" name="Google Shape;296;g624d7ceca9_0_19"/>
          <p:cNvCxnSpPr>
            <a:stCxn id="289" idx="4"/>
            <a:endCxn id="275" idx="4"/>
          </p:cNvCxnSpPr>
          <p:nvPr/>
        </p:nvCxnSpPr>
        <p:spPr>
          <a:xfrm rot="5400000">
            <a:off x="5818727" y="713215"/>
            <a:ext cx="600" cy="5002500"/>
          </a:xfrm>
          <a:prstGeom prst="curvedConnector3">
            <a:avLst>
              <a:gd name="adj1" fmla="val 88193352"/>
            </a:avLst>
          </a:prstGeom>
          <a:noFill/>
          <a:ln w="9525" cap="flat" cmpd="sng">
            <a:solidFill>
              <a:schemeClr val="dk2"/>
            </a:solidFill>
            <a:prstDash val="solid"/>
            <a:round/>
            <a:headEnd type="none" w="sm" len="sm"/>
            <a:tailEnd type="stealth" w="med" len="med"/>
          </a:ln>
        </p:spPr>
      </p:cxnSp>
      <p:sp>
        <p:nvSpPr>
          <p:cNvPr id="297" name="Google Shape;297;g624d7ceca9_0_19"/>
          <p:cNvSpPr/>
          <p:nvPr/>
        </p:nvSpPr>
        <p:spPr>
          <a:xfrm>
            <a:off x="2703075" y="1374475"/>
            <a:ext cx="6166200" cy="238200"/>
          </a:xfrm>
          <a:prstGeom prst="rightArrow">
            <a:avLst>
              <a:gd name="adj1" fmla="val 50000"/>
              <a:gd name="adj2" fmla="val 50000"/>
            </a:avLst>
          </a:prstGeom>
          <a:solidFill>
            <a:srgbClr val="B02C2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61ff385ed8_0_189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7"/>
                  </a:ext>
                </a:extLst>
              </a:rPr>
              <a:t>Design Thinking</a:t>
            </a:r>
            <a:r>
              <a:rPr lang="en-US" dirty="0"/>
              <a:t> Phases</a:t>
            </a:r>
            <a:endParaRPr dirty="0"/>
          </a:p>
        </p:txBody>
      </p:sp>
      <p:sp>
        <p:nvSpPr>
          <p:cNvPr id="304" name="Google Shape;304;g61ff385ed8_0_189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16</a:t>
            </a:fld>
            <a:endParaRPr sz="1000" dirty="0"/>
          </a:p>
        </p:txBody>
      </p:sp>
      <p:grpSp>
        <p:nvGrpSpPr>
          <p:cNvPr id="305" name="Google Shape;305;g61ff385ed8_0_1893"/>
          <p:cNvGrpSpPr/>
          <p:nvPr/>
        </p:nvGrpSpPr>
        <p:grpSpPr>
          <a:xfrm>
            <a:off x="3959661" y="722496"/>
            <a:ext cx="4242707" cy="4314251"/>
            <a:chOff x="1978461" y="722496"/>
            <a:chExt cx="4242707" cy="4314251"/>
          </a:xfrm>
        </p:grpSpPr>
        <p:sp>
          <p:nvSpPr>
            <p:cNvPr id="306" name="Google Shape;306;g61ff385ed8_0_1893"/>
            <p:cNvSpPr/>
            <p:nvPr/>
          </p:nvSpPr>
          <p:spPr>
            <a:xfrm rot="-2081187">
              <a:off x="2239391" y="1980650"/>
              <a:ext cx="1391233" cy="1351489"/>
            </a:xfrm>
            <a:custGeom>
              <a:avLst/>
              <a:gdLst/>
              <a:ahLst/>
              <a:cxnLst/>
              <a:rect l="l" t="t" r="r" b="b"/>
              <a:pathLst>
                <a:path w="246" h="240" extrusionOk="0">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07" name="Google Shape;307;g61ff385ed8_0_1893"/>
            <p:cNvSpPr/>
            <p:nvPr/>
          </p:nvSpPr>
          <p:spPr>
            <a:xfrm rot="-2081188">
              <a:off x="2523230" y="2051687"/>
              <a:ext cx="1338986" cy="1147655"/>
            </a:xfrm>
            <a:custGeom>
              <a:avLst/>
              <a:gdLst/>
              <a:ahLst/>
              <a:cxnLst/>
              <a:rect l="l" t="t" r="r" b="b"/>
              <a:pathLst>
                <a:path w="248" h="213" extrusionOk="0">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741B47"/>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08" name="Google Shape;308;g61ff385ed8_0_1893"/>
            <p:cNvSpPr txBox="1"/>
            <p:nvPr/>
          </p:nvSpPr>
          <p:spPr>
            <a:xfrm rot="-4432199">
              <a:off x="2690662" y="2367622"/>
              <a:ext cx="1133307" cy="4887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Evaluate</a:t>
              </a:r>
              <a:endParaRPr sz="1400" b="1" i="0" u="none" strike="noStrike" cap="none" dirty="0">
                <a:solidFill>
                  <a:srgbClr val="FFFFFF"/>
                </a:solidFill>
                <a:latin typeface="Roboto"/>
                <a:ea typeface="Roboto"/>
                <a:cs typeface="Roboto"/>
                <a:sym typeface="Roboto"/>
              </a:endParaRPr>
            </a:p>
          </p:txBody>
        </p:sp>
        <p:sp>
          <p:nvSpPr>
            <p:cNvPr id="309" name="Google Shape;309;g61ff385ed8_0_1893"/>
            <p:cNvSpPr/>
            <p:nvPr/>
          </p:nvSpPr>
          <p:spPr>
            <a:xfrm rot="-2081188">
              <a:off x="3148316" y="3237843"/>
              <a:ext cx="921870" cy="1686452"/>
            </a:xfrm>
            <a:custGeom>
              <a:avLst/>
              <a:gdLst/>
              <a:ahLst/>
              <a:cxnLst/>
              <a:rect l="l" t="t" r="r" b="b"/>
              <a:pathLst>
                <a:path w="163" h="300" extrusionOk="0">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0" name="Google Shape;310;g61ff385ed8_0_1893"/>
            <p:cNvSpPr/>
            <p:nvPr/>
          </p:nvSpPr>
          <p:spPr>
            <a:xfrm rot="-2081187">
              <a:off x="3262305" y="3070399"/>
              <a:ext cx="989535" cy="1468650"/>
            </a:xfrm>
            <a:custGeom>
              <a:avLst/>
              <a:gdLst/>
              <a:ahLst/>
              <a:cxnLst/>
              <a:rect l="l" t="t" r="r" b="b"/>
              <a:pathLst>
                <a:path w="183" h="273" extrusionOk="0">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A64D79"/>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1" name="Google Shape;311;g61ff385ed8_0_1893"/>
            <p:cNvSpPr txBox="1"/>
            <p:nvPr/>
          </p:nvSpPr>
          <p:spPr>
            <a:xfrm rot="2156063">
              <a:off x="3067196" y="3467973"/>
              <a:ext cx="1133414" cy="4890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EAD1DC"/>
                  </a:solidFill>
                  <a:latin typeface="Roboto"/>
                  <a:ea typeface="Roboto"/>
                  <a:cs typeface="Roboto"/>
                  <a:sym typeface="Roboto"/>
                </a:rPr>
                <a:t>Prototype</a:t>
              </a:r>
              <a:endParaRPr sz="1400" b="1" i="0" u="none" strike="noStrike" cap="none" dirty="0">
                <a:solidFill>
                  <a:srgbClr val="EAD1DC"/>
                </a:solidFill>
                <a:latin typeface="Roboto"/>
                <a:ea typeface="Roboto"/>
                <a:cs typeface="Roboto"/>
                <a:sym typeface="Roboto"/>
              </a:endParaRPr>
            </a:p>
          </p:txBody>
        </p:sp>
        <p:sp>
          <p:nvSpPr>
            <p:cNvPr id="312" name="Google Shape;312;g61ff385ed8_0_1893"/>
            <p:cNvSpPr/>
            <p:nvPr/>
          </p:nvSpPr>
          <p:spPr>
            <a:xfrm rot="-2081187">
              <a:off x="4298313" y="3593313"/>
              <a:ext cx="1841335" cy="556115"/>
            </a:xfrm>
            <a:custGeom>
              <a:avLst/>
              <a:gdLst/>
              <a:ahLst/>
              <a:cxnLst/>
              <a:rect l="l" t="t" r="r" b="b"/>
              <a:pathLst>
                <a:path w="326" h="99" extrusionOk="0">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3" name="Google Shape;313;g61ff385ed8_0_1893"/>
            <p:cNvSpPr/>
            <p:nvPr/>
          </p:nvSpPr>
          <p:spPr>
            <a:xfrm rot="-2081187">
              <a:off x="4131692" y="3174324"/>
              <a:ext cx="1577722" cy="857642"/>
            </a:xfrm>
            <a:custGeom>
              <a:avLst/>
              <a:gdLst/>
              <a:ahLst/>
              <a:cxnLst/>
              <a:rect l="l" t="t" r="r" b="b"/>
              <a:pathLst>
                <a:path w="292" h="159" extrusionOk="0">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C27BA0"/>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4" name="Google Shape;314;g61ff385ed8_0_1893"/>
            <p:cNvSpPr txBox="1"/>
            <p:nvPr/>
          </p:nvSpPr>
          <p:spPr>
            <a:xfrm rot="-2245873">
              <a:off x="4290168" y="3447572"/>
              <a:ext cx="1133369" cy="48919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4C1130"/>
                  </a:solidFill>
                  <a:latin typeface="Roboto"/>
                  <a:ea typeface="Roboto"/>
                  <a:cs typeface="Roboto"/>
                  <a:sym typeface="Roboto"/>
                </a:rPr>
                <a:t>Ideate</a:t>
              </a:r>
              <a:endParaRPr sz="1400" b="1" i="0" u="none" strike="noStrike" cap="none" dirty="0">
                <a:solidFill>
                  <a:srgbClr val="4C1130"/>
                </a:solidFill>
                <a:latin typeface="Roboto"/>
                <a:ea typeface="Roboto"/>
                <a:cs typeface="Roboto"/>
                <a:sym typeface="Roboto"/>
              </a:endParaRPr>
            </a:p>
          </p:txBody>
        </p:sp>
        <p:sp>
          <p:nvSpPr>
            <p:cNvPr id="315" name="Google Shape;315;g61ff385ed8_0_1893"/>
            <p:cNvSpPr/>
            <p:nvPr/>
          </p:nvSpPr>
          <p:spPr>
            <a:xfrm rot="-2081187">
              <a:off x="3219618" y="1116983"/>
              <a:ext cx="1688495" cy="967381"/>
            </a:xfrm>
            <a:custGeom>
              <a:avLst/>
              <a:gdLst/>
              <a:ahLst/>
              <a:cxnLst/>
              <a:rect l="l" t="t" r="r" b="b"/>
              <a:pathLst>
                <a:path w="299" h="172" extrusionOk="0">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6" name="Google Shape;316;g61ff385ed8_0_1893"/>
            <p:cNvSpPr/>
            <p:nvPr/>
          </p:nvSpPr>
          <p:spPr>
            <a:xfrm rot="-2081187">
              <a:off x="3527263" y="1321314"/>
              <a:ext cx="1395499" cy="1167484"/>
            </a:xfrm>
            <a:custGeom>
              <a:avLst/>
              <a:gdLst/>
              <a:ahLst/>
              <a:cxnLst/>
              <a:rect l="l" t="t" r="r" b="b"/>
              <a:pathLst>
                <a:path w="258" h="217" extrusionOk="0">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AD1DC"/>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7" name="Google Shape;317;g61ff385ed8_0_1893"/>
            <p:cNvSpPr txBox="1"/>
            <p:nvPr/>
          </p:nvSpPr>
          <p:spPr>
            <a:xfrm>
              <a:off x="3664932" y="1636380"/>
              <a:ext cx="1133263" cy="48922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4C1130"/>
                  </a:solidFill>
                  <a:latin typeface="Roboto"/>
                  <a:ea typeface="Roboto"/>
                  <a:cs typeface="Roboto"/>
                  <a:sym typeface="Roboto"/>
                </a:rPr>
                <a:t>Empathize</a:t>
              </a:r>
              <a:endParaRPr sz="1400" b="1" i="0" u="none" strike="noStrike" cap="none" dirty="0">
                <a:solidFill>
                  <a:srgbClr val="4C1130"/>
                </a:solidFill>
                <a:latin typeface="Roboto"/>
                <a:ea typeface="Roboto"/>
                <a:cs typeface="Roboto"/>
                <a:sym typeface="Roboto"/>
              </a:endParaRPr>
            </a:p>
          </p:txBody>
        </p:sp>
        <p:sp>
          <p:nvSpPr>
            <p:cNvPr id="318" name="Google Shape;318;g61ff385ed8_0_1893"/>
            <p:cNvSpPr/>
            <p:nvPr/>
          </p:nvSpPr>
          <p:spPr>
            <a:xfrm rot="-2081188">
              <a:off x="5144850" y="1368421"/>
              <a:ext cx="606558" cy="1840353"/>
            </a:xfrm>
            <a:custGeom>
              <a:avLst/>
              <a:gdLst/>
              <a:ahLst/>
              <a:cxnLst/>
              <a:rect l="l" t="t" r="r" b="b"/>
              <a:pathLst>
                <a:path w="107" h="328" extrusionOk="0">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9" name="Google Shape;319;g61ff385ed8_0_1893"/>
            <p:cNvSpPr/>
            <p:nvPr/>
          </p:nvSpPr>
          <p:spPr>
            <a:xfrm rot="-2081187">
              <a:off x="4604369" y="1780529"/>
              <a:ext cx="997609" cy="1556645"/>
            </a:xfrm>
            <a:custGeom>
              <a:avLst/>
              <a:gdLst/>
              <a:ahLst/>
              <a:cxnLst/>
              <a:rect l="l" t="t" r="r" b="b"/>
              <a:pathLst>
                <a:path w="184" h="289" extrusionOk="0">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D5A6BD"/>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0" name="Google Shape;320;g61ff385ed8_0_1893"/>
            <p:cNvSpPr txBox="1"/>
            <p:nvPr/>
          </p:nvSpPr>
          <p:spPr>
            <a:xfrm rot="4352156">
              <a:off x="4632088" y="2345740"/>
              <a:ext cx="1133377" cy="48907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741B47"/>
                  </a:solidFill>
                  <a:latin typeface="Roboto"/>
                  <a:ea typeface="Roboto"/>
                  <a:cs typeface="Roboto"/>
                  <a:sym typeface="Roboto"/>
                </a:rPr>
                <a:t>Define</a:t>
              </a:r>
              <a:endParaRPr sz="1400" b="1" i="0" u="none" strike="noStrike" cap="none" dirty="0">
                <a:solidFill>
                  <a:srgbClr val="741B47"/>
                </a:solidFill>
                <a:latin typeface="Roboto"/>
                <a:ea typeface="Roboto"/>
                <a:cs typeface="Roboto"/>
                <a:sym typeface="Roboto"/>
              </a:endParaRPr>
            </a:p>
          </p:txBody>
        </p:sp>
      </p:grpSp>
      <p:sp>
        <p:nvSpPr>
          <p:cNvPr id="321" name="Google Shape;321;g61ff385ed8_0_1893"/>
          <p:cNvSpPr txBox="1"/>
          <p:nvPr/>
        </p:nvSpPr>
        <p:spPr>
          <a:xfrm>
            <a:off x="476250" y="2310400"/>
            <a:ext cx="3895800" cy="190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8E0019"/>
                </a:solidFill>
                <a:latin typeface="Arial"/>
                <a:ea typeface="Arial"/>
                <a:cs typeface="Arial"/>
                <a:sym typeface="Arial"/>
              </a:rPr>
              <a:t>Designed to start with the HCD value of empathy and include people.  </a:t>
            </a:r>
            <a:endParaRPr sz="1800" b="0" i="0" u="none" strike="noStrike" cap="none" dirty="0">
              <a:solidFill>
                <a:srgbClr val="8E0019"/>
              </a:solidFill>
              <a:latin typeface="Arial"/>
              <a:ea typeface="Arial"/>
              <a:cs typeface="Arial"/>
              <a:sym typeface="Arial"/>
            </a:endParaRPr>
          </a:p>
        </p:txBody>
      </p:sp>
      <p:sp>
        <p:nvSpPr>
          <p:cNvPr id="322" name="Google Shape;322;g61ff385ed8_0_1893"/>
          <p:cNvSpPr txBox="1"/>
          <p:nvPr/>
        </p:nvSpPr>
        <p:spPr>
          <a:xfrm>
            <a:off x="990600" y="4638675"/>
            <a:ext cx="7115100" cy="3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dirty="0">
                <a:solidFill>
                  <a:srgbClr val="FFFFFF"/>
                </a:solidFill>
                <a:latin typeface="Arial"/>
                <a:ea typeface="Arial"/>
                <a:cs typeface="Arial"/>
                <a:sym typeface="Arial"/>
                <a:hlinkClick r:id="rId3"/>
              </a:rPr>
              <a:t>Stanford Design Thinking Process</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61ff385ed8_0_1493"/>
          <p:cNvSpPr/>
          <p:nvPr/>
        </p:nvSpPr>
        <p:spPr>
          <a:xfrm>
            <a:off x="76200" y="819150"/>
            <a:ext cx="2714700" cy="3843600"/>
          </a:xfrm>
          <a:prstGeom prst="rect">
            <a:avLst/>
          </a:prstGeom>
          <a:solidFill>
            <a:srgbClr val="FFB5BF">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8" name="Google Shape;328;g61ff385ed8_0_1493"/>
          <p:cNvSpPr/>
          <p:nvPr/>
        </p:nvSpPr>
        <p:spPr>
          <a:xfrm>
            <a:off x="2703070" y="1984765"/>
            <a:ext cx="1229400" cy="1229400"/>
          </a:xfrm>
          <a:prstGeom prst="ellipse">
            <a:avLst/>
          </a:prstGeom>
          <a:noFill/>
          <a:ln w="38100"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9" name="Google Shape;329;g61ff385ed8_0_149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IHS Human Centered Design in the SDLC </a:t>
            </a:r>
            <a:endParaRPr dirty="0"/>
          </a:p>
        </p:txBody>
      </p:sp>
      <p:sp>
        <p:nvSpPr>
          <p:cNvPr id="330" name="Google Shape;330;g61ff385ed8_0_149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17</a:t>
            </a:fld>
            <a:endParaRPr sz="1000" dirty="0"/>
          </a:p>
        </p:txBody>
      </p:sp>
      <p:sp>
        <p:nvSpPr>
          <p:cNvPr id="331" name="Google Shape;331;g61ff385ed8_0_1493"/>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
        <p:nvSpPr>
          <p:cNvPr id="332" name="Google Shape;332;g61ff385ed8_0_1493"/>
          <p:cNvSpPr/>
          <p:nvPr/>
        </p:nvSpPr>
        <p:spPr>
          <a:xfrm>
            <a:off x="201817" y="1984765"/>
            <a:ext cx="1229400" cy="1229400"/>
          </a:xfrm>
          <a:prstGeom prst="ellipse">
            <a:avLst/>
          </a:prstGeom>
          <a:noFill/>
          <a:ln w="38100" cap="flat" cmpd="sng">
            <a:solidFill>
              <a:srgbClr val="8E001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3" name="Google Shape;333;g61ff385ed8_0_1493"/>
          <p:cNvSpPr txBox="1"/>
          <p:nvPr/>
        </p:nvSpPr>
        <p:spPr>
          <a:xfrm>
            <a:off x="163725" y="2264628"/>
            <a:ext cx="1271100" cy="69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A72A1E"/>
                </a:solidFill>
                <a:latin typeface="Roboto"/>
                <a:ea typeface="Roboto"/>
                <a:cs typeface="Roboto"/>
                <a:sym typeface="Roboto"/>
              </a:rPr>
              <a:t>Understand </a:t>
            </a:r>
            <a:endParaRPr sz="1400" b="1" i="0" u="none" strike="noStrike" cap="none" dirty="0">
              <a:solidFill>
                <a:srgbClr val="A72A1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A72A1E"/>
                </a:solidFill>
                <a:latin typeface="Roboto"/>
                <a:ea typeface="Roboto"/>
                <a:cs typeface="Roboto"/>
                <a:sym typeface="Roboto"/>
              </a:rPr>
              <a:t>the Context </a:t>
            </a:r>
            <a:endParaRPr sz="1400" b="1" i="0" u="none" strike="noStrike" cap="none" dirty="0">
              <a:solidFill>
                <a:srgbClr val="A72A1E"/>
              </a:solidFill>
              <a:latin typeface="Roboto"/>
              <a:ea typeface="Roboto"/>
              <a:cs typeface="Roboto"/>
              <a:sym typeface="Roboto"/>
            </a:endParaRPr>
          </a:p>
        </p:txBody>
      </p:sp>
      <p:sp>
        <p:nvSpPr>
          <p:cNvPr id="334" name="Google Shape;334;g61ff385ed8_0_1493"/>
          <p:cNvSpPr/>
          <p:nvPr/>
        </p:nvSpPr>
        <p:spPr>
          <a:xfrm>
            <a:off x="1452444" y="1984765"/>
            <a:ext cx="1229400" cy="1229400"/>
          </a:xfrm>
          <a:prstGeom prst="ellipse">
            <a:avLst/>
          </a:prstGeom>
          <a:noFill/>
          <a:ln w="38100" cap="flat" cmpd="sng">
            <a:solidFill>
              <a:srgbClr val="8E001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5" name="Google Shape;335;g61ff385ed8_0_1493"/>
          <p:cNvSpPr txBox="1"/>
          <p:nvPr/>
        </p:nvSpPr>
        <p:spPr>
          <a:xfrm>
            <a:off x="1452450" y="2354628"/>
            <a:ext cx="1187100" cy="516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A72A1E"/>
                </a:solidFill>
                <a:latin typeface="Roboto"/>
                <a:ea typeface="Roboto"/>
                <a:cs typeface="Roboto"/>
                <a:sym typeface="Roboto"/>
              </a:rPr>
              <a:t>Framing the project</a:t>
            </a:r>
            <a:endParaRPr sz="1000" b="1" i="0" u="none" strike="noStrike" cap="none" dirty="0">
              <a:solidFill>
                <a:srgbClr val="A72A1E"/>
              </a:solidFill>
              <a:latin typeface="Roboto"/>
              <a:ea typeface="Roboto"/>
              <a:cs typeface="Roboto"/>
              <a:sym typeface="Roboto"/>
            </a:endParaRPr>
          </a:p>
        </p:txBody>
      </p:sp>
      <p:sp>
        <p:nvSpPr>
          <p:cNvPr id="336" name="Google Shape;336;g61ff385ed8_0_1493"/>
          <p:cNvSpPr txBox="1"/>
          <p:nvPr/>
        </p:nvSpPr>
        <p:spPr>
          <a:xfrm>
            <a:off x="1765865"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A72A1E"/>
                </a:solidFill>
                <a:latin typeface="Roboto"/>
                <a:ea typeface="Roboto"/>
                <a:cs typeface="Roboto"/>
                <a:sym typeface="Roboto"/>
              </a:rPr>
              <a:t> </a:t>
            </a:r>
            <a:endParaRPr sz="800" b="1" i="0" u="none" strike="noStrike" cap="none" dirty="0">
              <a:solidFill>
                <a:srgbClr val="A72A1E"/>
              </a:solidFill>
              <a:latin typeface="Roboto"/>
              <a:ea typeface="Roboto"/>
              <a:cs typeface="Roboto"/>
              <a:sym typeface="Roboto"/>
            </a:endParaRPr>
          </a:p>
        </p:txBody>
      </p:sp>
      <p:sp>
        <p:nvSpPr>
          <p:cNvPr id="337" name="Google Shape;337;g61ff385ed8_0_1493"/>
          <p:cNvSpPr/>
          <p:nvPr/>
        </p:nvSpPr>
        <p:spPr>
          <a:xfrm>
            <a:off x="3953697" y="1984765"/>
            <a:ext cx="1229400" cy="1229400"/>
          </a:xfrm>
          <a:prstGeom prst="ellipse">
            <a:avLst/>
          </a:prstGeom>
          <a:noFill/>
          <a:ln w="38100"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8" name="Google Shape;338;g61ff385ed8_0_1493"/>
          <p:cNvSpPr txBox="1"/>
          <p:nvPr/>
        </p:nvSpPr>
        <p:spPr>
          <a:xfrm>
            <a:off x="2658150" y="2322378"/>
            <a:ext cx="1359900" cy="581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300" b="1" i="0" u="none" strike="noStrike" cap="none" dirty="0">
                <a:solidFill>
                  <a:srgbClr val="999999"/>
                </a:solidFill>
                <a:latin typeface="Roboto"/>
                <a:ea typeface="Roboto"/>
                <a:cs typeface="Roboto"/>
                <a:sym typeface="Roboto"/>
              </a:rPr>
              <a:t>Gather</a:t>
            </a:r>
            <a:endParaRPr sz="1300" b="1" i="0" u="none" strike="noStrike" cap="none" dirty="0">
              <a:solidFill>
                <a:srgbClr val="999999"/>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en-US" sz="1300" b="1" i="0" u="none" strike="noStrike" cap="none" dirty="0">
                <a:solidFill>
                  <a:srgbClr val="999999"/>
                </a:solidFill>
                <a:latin typeface="Roboto"/>
                <a:ea typeface="Roboto"/>
                <a:cs typeface="Roboto"/>
                <a:sym typeface="Roboto"/>
              </a:rPr>
              <a:t>Requirements</a:t>
            </a:r>
            <a:endParaRPr sz="1300" b="1" i="0" u="none" strike="noStrike" cap="none" dirty="0">
              <a:solidFill>
                <a:srgbClr val="999999"/>
              </a:solidFill>
              <a:latin typeface="Roboto"/>
              <a:ea typeface="Roboto"/>
              <a:cs typeface="Roboto"/>
              <a:sym typeface="Roboto"/>
            </a:endParaRPr>
          </a:p>
        </p:txBody>
      </p:sp>
      <p:sp>
        <p:nvSpPr>
          <p:cNvPr id="339" name="Google Shape;339;g61ff385ed8_0_1493"/>
          <p:cNvSpPr txBox="1"/>
          <p:nvPr/>
        </p:nvSpPr>
        <p:spPr>
          <a:xfrm>
            <a:off x="3119702"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340" name="Google Shape;340;g61ff385ed8_0_1493"/>
          <p:cNvSpPr txBox="1"/>
          <p:nvPr/>
        </p:nvSpPr>
        <p:spPr>
          <a:xfrm>
            <a:off x="3932475" y="2322378"/>
            <a:ext cx="1229400" cy="58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999999"/>
                </a:solidFill>
                <a:latin typeface="Roboto"/>
                <a:ea typeface="Roboto"/>
                <a:cs typeface="Roboto"/>
                <a:sym typeface="Roboto"/>
              </a:rPr>
              <a:t>Design</a:t>
            </a:r>
            <a:endParaRPr sz="1000" b="1" i="0" u="none" strike="noStrike" cap="none" dirty="0">
              <a:solidFill>
                <a:srgbClr val="999999"/>
              </a:solidFill>
              <a:latin typeface="Roboto"/>
              <a:ea typeface="Roboto"/>
              <a:cs typeface="Roboto"/>
              <a:sym typeface="Roboto"/>
            </a:endParaRPr>
          </a:p>
        </p:txBody>
      </p:sp>
      <p:sp>
        <p:nvSpPr>
          <p:cNvPr id="341" name="Google Shape;341;g61ff385ed8_0_1493"/>
          <p:cNvSpPr txBox="1"/>
          <p:nvPr/>
        </p:nvSpPr>
        <p:spPr>
          <a:xfrm>
            <a:off x="4474578"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342" name="Google Shape;342;g61ff385ed8_0_1493"/>
          <p:cNvSpPr/>
          <p:nvPr/>
        </p:nvSpPr>
        <p:spPr>
          <a:xfrm>
            <a:off x="5204324" y="1984765"/>
            <a:ext cx="1229400" cy="1229400"/>
          </a:xfrm>
          <a:prstGeom prst="ellipse">
            <a:avLst/>
          </a:prstGeom>
          <a:noFill/>
          <a:ln w="38100"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43" name="Google Shape;343;g61ff385ed8_0_1493"/>
          <p:cNvSpPr txBox="1"/>
          <p:nvPr/>
        </p:nvSpPr>
        <p:spPr>
          <a:xfrm>
            <a:off x="5204325" y="2264628"/>
            <a:ext cx="1283700" cy="696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999999"/>
                </a:solidFill>
                <a:latin typeface="Roboto"/>
                <a:ea typeface="Roboto"/>
                <a:cs typeface="Roboto"/>
                <a:sym typeface="Roboto"/>
              </a:rPr>
              <a:t>Develop</a:t>
            </a:r>
            <a:endParaRPr sz="1000" b="1" i="0" u="none" strike="noStrike" cap="none" dirty="0">
              <a:solidFill>
                <a:srgbClr val="999999"/>
              </a:solidFill>
              <a:latin typeface="Roboto"/>
              <a:ea typeface="Roboto"/>
              <a:cs typeface="Roboto"/>
              <a:sym typeface="Roboto"/>
            </a:endParaRPr>
          </a:p>
        </p:txBody>
      </p:sp>
      <p:sp>
        <p:nvSpPr>
          <p:cNvPr id="344" name="Google Shape;344;g61ff385ed8_0_1493"/>
          <p:cNvSpPr txBox="1"/>
          <p:nvPr/>
        </p:nvSpPr>
        <p:spPr>
          <a:xfrm>
            <a:off x="5829481"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345" name="Google Shape;345;g61ff385ed8_0_1493"/>
          <p:cNvSpPr/>
          <p:nvPr/>
        </p:nvSpPr>
        <p:spPr>
          <a:xfrm>
            <a:off x="6454950" y="1984765"/>
            <a:ext cx="1229400" cy="1229400"/>
          </a:xfrm>
          <a:prstGeom prst="ellipse">
            <a:avLst/>
          </a:prstGeom>
          <a:noFill/>
          <a:ln w="38100"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46" name="Google Shape;346;g61ff385ed8_0_1493"/>
          <p:cNvSpPr txBox="1"/>
          <p:nvPr/>
        </p:nvSpPr>
        <p:spPr>
          <a:xfrm>
            <a:off x="6454949" y="2389728"/>
            <a:ext cx="12294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999999"/>
                </a:solidFill>
                <a:latin typeface="Roboto"/>
                <a:ea typeface="Roboto"/>
                <a:cs typeface="Roboto"/>
                <a:sym typeface="Roboto"/>
              </a:rPr>
              <a:t>Test</a:t>
            </a:r>
            <a:endParaRPr sz="1000" b="1" i="0" u="none" strike="noStrike" cap="none" dirty="0">
              <a:solidFill>
                <a:srgbClr val="999999"/>
              </a:solidFill>
              <a:latin typeface="Roboto"/>
              <a:ea typeface="Roboto"/>
              <a:cs typeface="Roboto"/>
              <a:sym typeface="Roboto"/>
            </a:endParaRPr>
          </a:p>
        </p:txBody>
      </p:sp>
      <p:sp>
        <p:nvSpPr>
          <p:cNvPr id="347" name="Google Shape;347;g61ff385ed8_0_1493"/>
          <p:cNvSpPr txBox="1"/>
          <p:nvPr/>
        </p:nvSpPr>
        <p:spPr>
          <a:xfrm>
            <a:off x="7205893"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348" name="Google Shape;348;g61ff385ed8_0_1493"/>
          <p:cNvSpPr/>
          <p:nvPr/>
        </p:nvSpPr>
        <p:spPr>
          <a:xfrm>
            <a:off x="7705577" y="1984765"/>
            <a:ext cx="1229400" cy="1229400"/>
          </a:xfrm>
          <a:prstGeom prst="ellipse">
            <a:avLst/>
          </a:prstGeom>
          <a:noFill/>
          <a:ln w="38100"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49" name="Google Shape;349;g61ff385ed8_0_1493"/>
          <p:cNvSpPr txBox="1"/>
          <p:nvPr/>
        </p:nvSpPr>
        <p:spPr>
          <a:xfrm>
            <a:off x="7651275" y="2389728"/>
            <a:ext cx="14928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999999"/>
                </a:solidFill>
                <a:latin typeface="Roboto"/>
                <a:ea typeface="Roboto"/>
                <a:cs typeface="Roboto"/>
                <a:sym typeface="Roboto"/>
              </a:rPr>
              <a:t>Implement</a:t>
            </a:r>
            <a:endParaRPr sz="1000" b="1" i="0" u="none" strike="noStrike" cap="none" dirty="0">
              <a:solidFill>
                <a:srgbClr val="999999"/>
              </a:solidFill>
              <a:latin typeface="Roboto"/>
              <a:ea typeface="Roboto"/>
              <a:cs typeface="Roboto"/>
              <a:sym typeface="Roboto"/>
            </a:endParaRPr>
          </a:p>
        </p:txBody>
      </p:sp>
      <p:sp>
        <p:nvSpPr>
          <p:cNvPr id="350" name="Google Shape;350;g61ff385ed8_0_1493"/>
          <p:cNvSpPr txBox="1"/>
          <p:nvPr/>
        </p:nvSpPr>
        <p:spPr>
          <a:xfrm>
            <a:off x="8419418" y="2117222"/>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351" name="Google Shape;351;g61ff385ed8_0_1493"/>
          <p:cNvSpPr/>
          <p:nvPr/>
        </p:nvSpPr>
        <p:spPr>
          <a:xfrm>
            <a:off x="135309" y="1041549"/>
            <a:ext cx="8677100" cy="817850"/>
          </a:xfrm>
          <a:custGeom>
            <a:avLst/>
            <a:gdLst/>
            <a:ahLst/>
            <a:cxnLst/>
            <a:rect l="l" t="t" r="r" b="b"/>
            <a:pathLst>
              <a:path w="347084" h="32714" extrusionOk="0">
                <a:moveTo>
                  <a:pt x="30148" y="3776"/>
                </a:moveTo>
                <a:cubicBezTo>
                  <a:pt x="25370" y="-5789"/>
                  <a:pt x="-2583" y="5032"/>
                  <a:pt x="232" y="15347"/>
                </a:cubicBezTo>
                <a:cubicBezTo>
                  <a:pt x="2940" y="25269"/>
                  <a:pt x="20861" y="23102"/>
                  <a:pt x="30712" y="20145"/>
                </a:cubicBezTo>
                <a:cubicBezTo>
                  <a:pt x="33138" y="19417"/>
                  <a:pt x="37768" y="19855"/>
                  <a:pt x="37768" y="17322"/>
                </a:cubicBezTo>
                <a:cubicBezTo>
                  <a:pt x="37768" y="14241"/>
                  <a:pt x="32855" y="13273"/>
                  <a:pt x="29866" y="12525"/>
                </a:cubicBezTo>
                <a:cubicBezTo>
                  <a:pt x="23566" y="10950"/>
                  <a:pt x="16360" y="9400"/>
                  <a:pt x="10392" y="11960"/>
                </a:cubicBezTo>
                <a:cubicBezTo>
                  <a:pt x="5547" y="14038"/>
                  <a:pt x="-998" y="20228"/>
                  <a:pt x="1361" y="24942"/>
                </a:cubicBezTo>
                <a:cubicBezTo>
                  <a:pt x="4955" y="32125"/>
                  <a:pt x="25350" y="30717"/>
                  <a:pt x="25350" y="22685"/>
                </a:cubicBezTo>
                <a:cubicBezTo>
                  <a:pt x="25350" y="16937"/>
                  <a:pt x="4776" y="25303"/>
                  <a:pt x="9264" y="28894"/>
                </a:cubicBezTo>
                <a:cubicBezTo>
                  <a:pt x="18940" y="36636"/>
                  <a:pt x="45789" y="21870"/>
                  <a:pt x="41437" y="10267"/>
                </a:cubicBezTo>
                <a:cubicBezTo>
                  <a:pt x="37446" y="-372"/>
                  <a:pt x="19197" y="-1793"/>
                  <a:pt x="8417" y="1800"/>
                </a:cubicBezTo>
                <a:cubicBezTo>
                  <a:pt x="4774" y="3014"/>
                  <a:pt x="3422" y="7953"/>
                  <a:pt x="2490" y="11678"/>
                </a:cubicBezTo>
                <a:cubicBezTo>
                  <a:pt x="150" y="21029"/>
                  <a:pt x="25554" y="12370"/>
                  <a:pt x="29866" y="20991"/>
                </a:cubicBezTo>
                <a:cubicBezTo>
                  <a:pt x="30551" y="22361"/>
                  <a:pt x="31794" y="24423"/>
                  <a:pt x="30712" y="25507"/>
                </a:cubicBezTo>
                <a:cubicBezTo>
                  <a:pt x="29310" y="26911"/>
                  <a:pt x="26764" y="25094"/>
                  <a:pt x="24786" y="24942"/>
                </a:cubicBezTo>
                <a:cubicBezTo>
                  <a:pt x="18840" y="24485"/>
                  <a:pt x="12873" y="24033"/>
                  <a:pt x="7006" y="22967"/>
                </a:cubicBezTo>
                <a:cubicBezTo>
                  <a:pt x="3874" y="22398"/>
                  <a:pt x="-801" y="28830"/>
                  <a:pt x="1644" y="30869"/>
                </a:cubicBezTo>
                <a:cubicBezTo>
                  <a:pt x="3888" y="32741"/>
                  <a:pt x="7470" y="31434"/>
                  <a:pt x="10392" y="31434"/>
                </a:cubicBezTo>
                <a:cubicBezTo>
                  <a:pt x="16978" y="31434"/>
                  <a:pt x="23562" y="31716"/>
                  <a:pt x="30148" y="31716"/>
                </a:cubicBezTo>
                <a:cubicBezTo>
                  <a:pt x="37418" y="31716"/>
                  <a:pt x="49832" y="34818"/>
                  <a:pt x="51597" y="27765"/>
                </a:cubicBezTo>
                <a:cubicBezTo>
                  <a:pt x="54264" y="17108"/>
                  <a:pt x="31882" y="9858"/>
                  <a:pt x="21681" y="13936"/>
                </a:cubicBezTo>
                <a:cubicBezTo>
                  <a:pt x="20935" y="14234"/>
                  <a:pt x="21918" y="15671"/>
                  <a:pt x="22528" y="16194"/>
                </a:cubicBezTo>
                <a:cubicBezTo>
                  <a:pt x="25125" y="18420"/>
                  <a:pt x="28172" y="20122"/>
                  <a:pt x="31277" y="21556"/>
                </a:cubicBezTo>
                <a:cubicBezTo>
                  <a:pt x="40742" y="25926"/>
                  <a:pt x="51678" y="28350"/>
                  <a:pt x="62039" y="27200"/>
                </a:cubicBezTo>
                <a:cubicBezTo>
                  <a:pt x="64644" y="26911"/>
                  <a:pt x="69377" y="26999"/>
                  <a:pt x="69377" y="24378"/>
                </a:cubicBezTo>
                <a:cubicBezTo>
                  <a:pt x="69377" y="16810"/>
                  <a:pt x="58027" y="13475"/>
                  <a:pt x="50750" y="11396"/>
                </a:cubicBezTo>
                <a:cubicBezTo>
                  <a:pt x="46766" y="10258"/>
                  <a:pt x="39872" y="6984"/>
                  <a:pt x="38332" y="10831"/>
                </a:cubicBezTo>
                <a:cubicBezTo>
                  <a:pt x="34591" y="20173"/>
                  <a:pt x="64791" y="27525"/>
                  <a:pt x="67684" y="17887"/>
                </a:cubicBezTo>
                <a:cubicBezTo>
                  <a:pt x="70917" y="7116"/>
                  <a:pt x="43744" y="-1072"/>
                  <a:pt x="35792" y="6880"/>
                </a:cubicBezTo>
                <a:cubicBezTo>
                  <a:pt x="34653" y="8019"/>
                  <a:pt x="35351" y="10421"/>
                  <a:pt x="36357" y="11678"/>
                </a:cubicBezTo>
                <a:cubicBezTo>
                  <a:pt x="39117" y="15127"/>
                  <a:pt x="38422" y="21386"/>
                  <a:pt x="42284" y="23531"/>
                </a:cubicBezTo>
                <a:cubicBezTo>
                  <a:pt x="48783" y="27141"/>
                  <a:pt x="57164" y="24625"/>
                  <a:pt x="64579" y="24096"/>
                </a:cubicBezTo>
                <a:cubicBezTo>
                  <a:pt x="66850" y="23934"/>
                  <a:pt x="70660" y="26168"/>
                  <a:pt x="69941" y="28329"/>
                </a:cubicBezTo>
                <a:cubicBezTo>
                  <a:pt x="68838" y="31642"/>
                  <a:pt x="61436" y="30387"/>
                  <a:pt x="59499" y="27482"/>
                </a:cubicBezTo>
                <a:cubicBezTo>
                  <a:pt x="57202" y="24038"/>
                  <a:pt x="57485" y="18510"/>
                  <a:pt x="59781" y="15065"/>
                </a:cubicBezTo>
                <a:cubicBezTo>
                  <a:pt x="64165" y="8489"/>
                  <a:pt x="78268" y="5225"/>
                  <a:pt x="83206" y="11396"/>
                </a:cubicBezTo>
                <a:cubicBezTo>
                  <a:pt x="87069" y="16224"/>
                  <a:pt x="63725" y="16806"/>
                  <a:pt x="67684" y="21556"/>
                </a:cubicBezTo>
                <a:cubicBezTo>
                  <a:pt x="74992" y="30324"/>
                  <a:pt x="94984" y="14965"/>
                  <a:pt x="101832" y="24096"/>
                </a:cubicBezTo>
                <a:cubicBezTo>
                  <a:pt x="102512" y="25002"/>
                  <a:pt x="100650" y="26278"/>
                  <a:pt x="99575" y="26636"/>
                </a:cubicBezTo>
                <a:cubicBezTo>
                  <a:pt x="94769" y="28237"/>
                  <a:pt x="84074" y="25863"/>
                  <a:pt x="85464" y="20991"/>
                </a:cubicBezTo>
                <a:cubicBezTo>
                  <a:pt x="87115" y="15206"/>
                  <a:pt x="97258" y="17289"/>
                  <a:pt x="103244" y="17887"/>
                </a:cubicBezTo>
                <a:cubicBezTo>
                  <a:pt x="108251" y="18387"/>
                  <a:pt x="118340" y="18315"/>
                  <a:pt x="117355" y="23249"/>
                </a:cubicBezTo>
                <a:cubicBezTo>
                  <a:pt x="116767" y="26191"/>
                  <a:pt x="113895" y="18184"/>
                  <a:pt x="111428" y="16476"/>
                </a:cubicBezTo>
                <a:cubicBezTo>
                  <a:pt x="108272" y="14291"/>
                  <a:pt x="98908" y="16334"/>
                  <a:pt x="100421" y="19862"/>
                </a:cubicBezTo>
                <a:cubicBezTo>
                  <a:pt x="105335" y="31319"/>
                  <a:pt x="145178" y="23954"/>
                  <a:pt x="137392" y="14218"/>
                </a:cubicBezTo>
                <a:cubicBezTo>
                  <a:pt x="132982" y="8704"/>
                  <a:pt x="118164" y="8275"/>
                  <a:pt x="116226" y="15065"/>
                </a:cubicBezTo>
                <a:cubicBezTo>
                  <a:pt x="114691" y="20444"/>
                  <a:pt x="123423" y="24346"/>
                  <a:pt x="128644" y="26354"/>
                </a:cubicBezTo>
                <a:cubicBezTo>
                  <a:pt x="131160" y="27321"/>
                  <a:pt x="135699" y="27610"/>
                  <a:pt x="135699" y="30305"/>
                </a:cubicBezTo>
                <a:cubicBezTo>
                  <a:pt x="135699" y="35102"/>
                  <a:pt x="123477" y="31891"/>
                  <a:pt x="121588" y="27482"/>
                </a:cubicBezTo>
                <a:cubicBezTo>
                  <a:pt x="120756" y="25539"/>
                  <a:pt x="123707" y="23811"/>
                  <a:pt x="124975" y="22120"/>
                </a:cubicBezTo>
                <a:cubicBezTo>
                  <a:pt x="127489" y="18767"/>
                  <a:pt x="130315" y="15358"/>
                  <a:pt x="134006" y="13371"/>
                </a:cubicBezTo>
                <a:cubicBezTo>
                  <a:pt x="138746" y="10820"/>
                  <a:pt x="144917" y="13303"/>
                  <a:pt x="150092" y="14782"/>
                </a:cubicBezTo>
                <a:cubicBezTo>
                  <a:pt x="152278" y="15407"/>
                  <a:pt x="155457" y="15494"/>
                  <a:pt x="156301" y="17605"/>
                </a:cubicBezTo>
                <a:cubicBezTo>
                  <a:pt x="159007" y="24374"/>
                  <a:pt x="140836" y="28972"/>
                  <a:pt x="135417" y="24096"/>
                </a:cubicBezTo>
                <a:cubicBezTo>
                  <a:pt x="134563" y="23328"/>
                  <a:pt x="137144" y="22466"/>
                  <a:pt x="138239" y="22120"/>
                </a:cubicBezTo>
                <a:cubicBezTo>
                  <a:pt x="140851" y="21295"/>
                  <a:pt x="143449" y="20367"/>
                  <a:pt x="146141" y="19862"/>
                </a:cubicBezTo>
                <a:cubicBezTo>
                  <a:pt x="153451" y="18491"/>
                  <a:pt x="161285" y="18668"/>
                  <a:pt x="168437" y="20709"/>
                </a:cubicBezTo>
                <a:cubicBezTo>
                  <a:pt x="170319" y="21246"/>
                  <a:pt x="173235" y="22138"/>
                  <a:pt x="173235" y="24096"/>
                </a:cubicBezTo>
                <a:cubicBezTo>
                  <a:pt x="173235" y="25148"/>
                  <a:pt x="171464" y="25507"/>
                  <a:pt x="170412" y="25507"/>
                </a:cubicBezTo>
                <a:cubicBezTo>
                  <a:pt x="167086" y="25507"/>
                  <a:pt x="163196" y="26091"/>
                  <a:pt x="160535" y="24096"/>
                </a:cubicBezTo>
                <a:cubicBezTo>
                  <a:pt x="158459" y="22539"/>
                  <a:pt x="157352" y="19555"/>
                  <a:pt x="154890" y="18734"/>
                </a:cubicBezTo>
                <a:cubicBezTo>
                  <a:pt x="145518" y="15609"/>
                  <a:pt x="135069" y="18145"/>
                  <a:pt x="125257" y="19298"/>
                </a:cubicBezTo>
                <a:cubicBezTo>
                  <a:pt x="122774" y="19590"/>
                  <a:pt x="118201" y="19338"/>
                  <a:pt x="118201" y="21838"/>
                </a:cubicBezTo>
                <a:cubicBezTo>
                  <a:pt x="118201" y="23148"/>
                  <a:pt x="120563" y="23162"/>
                  <a:pt x="121870" y="23249"/>
                </a:cubicBezTo>
                <a:cubicBezTo>
                  <a:pt x="128535" y="23693"/>
                  <a:pt x="135232" y="23197"/>
                  <a:pt x="141908" y="22967"/>
                </a:cubicBezTo>
                <a:cubicBezTo>
                  <a:pt x="155657" y="22493"/>
                  <a:pt x="169073" y="17605"/>
                  <a:pt x="182830" y="17605"/>
                </a:cubicBezTo>
                <a:cubicBezTo>
                  <a:pt x="187381" y="17605"/>
                  <a:pt x="192881" y="16384"/>
                  <a:pt x="196377" y="19298"/>
                </a:cubicBezTo>
                <a:cubicBezTo>
                  <a:pt x="197801" y="20484"/>
                  <a:pt x="195849" y="23713"/>
                  <a:pt x="194119" y="24378"/>
                </a:cubicBezTo>
                <a:cubicBezTo>
                  <a:pt x="186798" y="27194"/>
                  <a:pt x="178491" y="22986"/>
                  <a:pt x="170695" y="22120"/>
                </a:cubicBezTo>
                <a:cubicBezTo>
                  <a:pt x="167983" y="21819"/>
                  <a:pt x="162510" y="19392"/>
                  <a:pt x="162510" y="22120"/>
                </a:cubicBezTo>
                <a:cubicBezTo>
                  <a:pt x="162510" y="26551"/>
                  <a:pt x="171357" y="23307"/>
                  <a:pt x="175775" y="22967"/>
                </a:cubicBezTo>
                <a:cubicBezTo>
                  <a:pt x="178696" y="22742"/>
                  <a:pt x="181623" y="22534"/>
                  <a:pt x="184524" y="22120"/>
                </a:cubicBezTo>
                <a:cubicBezTo>
                  <a:pt x="185460" y="21986"/>
                  <a:pt x="187346" y="22783"/>
                  <a:pt x="187346" y="21838"/>
                </a:cubicBezTo>
                <a:cubicBezTo>
                  <a:pt x="187346" y="20576"/>
                  <a:pt x="183066" y="21037"/>
                  <a:pt x="183959" y="20145"/>
                </a:cubicBezTo>
                <a:cubicBezTo>
                  <a:pt x="186629" y="17478"/>
                  <a:pt x="191474" y="19298"/>
                  <a:pt x="195248" y="19298"/>
                </a:cubicBezTo>
                <a:cubicBezTo>
                  <a:pt x="205396" y="19298"/>
                  <a:pt x="216293" y="20014"/>
                  <a:pt x="225164" y="24942"/>
                </a:cubicBezTo>
                <a:cubicBezTo>
                  <a:pt x="227746" y="26377"/>
                  <a:pt x="233541" y="27663"/>
                  <a:pt x="232219" y="30305"/>
                </a:cubicBezTo>
                <a:cubicBezTo>
                  <a:pt x="231100" y="32540"/>
                  <a:pt x="224811" y="30239"/>
                  <a:pt x="225164" y="27765"/>
                </a:cubicBezTo>
                <a:cubicBezTo>
                  <a:pt x="225738" y="23744"/>
                  <a:pt x="232962" y="25168"/>
                  <a:pt x="237017" y="24942"/>
                </a:cubicBezTo>
                <a:cubicBezTo>
                  <a:pt x="243251" y="24595"/>
                  <a:pt x="250716" y="23084"/>
                  <a:pt x="255644" y="26918"/>
                </a:cubicBezTo>
                <a:cubicBezTo>
                  <a:pt x="257506" y="28367"/>
                  <a:pt x="250857" y="28130"/>
                  <a:pt x="248588" y="27482"/>
                </a:cubicBezTo>
                <a:cubicBezTo>
                  <a:pt x="242282" y="25680"/>
                  <a:pt x="234574" y="28295"/>
                  <a:pt x="229115" y="24660"/>
                </a:cubicBezTo>
                <a:cubicBezTo>
                  <a:pt x="228659" y="24356"/>
                  <a:pt x="230027" y="24041"/>
                  <a:pt x="230526" y="23814"/>
                </a:cubicBezTo>
                <a:cubicBezTo>
                  <a:pt x="232979" y="22699"/>
                  <a:pt x="235350" y="21395"/>
                  <a:pt x="237864" y="20427"/>
                </a:cubicBezTo>
                <a:cubicBezTo>
                  <a:pt x="243277" y="18344"/>
                  <a:pt x="249287" y="17566"/>
                  <a:pt x="255079" y="17887"/>
                </a:cubicBezTo>
                <a:cubicBezTo>
                  <a:pt x="269798" y="18704"/>
                  <a:pt x="284126" y="23248"/>
                  <a:pt x="298824" y="24378"/>
                </a:cubicBezTo>
                <a:cubicBezTo>
                  <a:pt x="303702" y="24753"/>
                  <a:pt x="309123" y="26284"/>
                  <a:pt x="313499" y="24096"/>
                </a:cubicBezTo>
                <a:cubicBezTo>
                  <a:pt x="316030" y="22830"/>
                  <a:pt x="308145" y="21838"/>
                  <a:pt x="305315" y="21838"/>
                </a:cubicBezTo>
                <a:cubicBezTo>
                  <a:pt x="298531" y="21838"/>
                  <a:pt x="283133" y="29490"/>
                  <a:pt x="284995" y="22967"/>
                </a:cubicBezTo>
                <a:cubicBezTo>
                  <a:pt x="286175" y="18832"/>
                  <a:pt x="293395" y="20709"/>
                  <a:pt x="297695" y="20709"/>
                </a:cubicBezTo>
                <a:cubicBezTo>
                  <a:pt x="305980" y="20709"/>
                  <a:pt x="313777" y="24810"/>
                  <a:pt x="321966" y="26071"/>
                </a:cubicBezTo>
                <a:cubicBezTo>
                  <a:pt x="330249" y="27347"/>
                  <a:pt x="338703" y="27200"/>
                  <a:pt x="347084" y="2720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g61ff385ed8_0_1493"/>
          <p:cNvSpPr/>
          <p:nvPr/>
        </p:nvSpPr>
        <p:spPr>
          <a:xfrm>
            <a:off x="141100" y="707274"/>
            <a:ext cx="1271150" cy="1229475"/>
          </a:xfrm>
          <a:custGeom>
            <a:avLst/>
            <a:gdLst/>
            <a:ahLst/>
            <a:cxnLst/>
            <a:rect l="l" t="t" r="r" b="b"/>
            <a:pathLst>
              <a:path w="50846" h="49179" extrusionOk="0">
                <a:moveTo>
                  <a:pt x="18909" y="30693"/>
                </a:moveTo>
                <a:cubicBezTo>
                  <a:pt x="20307" y="36279"/>
                  <a:pt x="37523" y="37691"/>
                  <a:pt x="36125" y="32105"/>
                </a:cubicBezTo>
                <a:cubicBezTo>
                  <a:pt x="34025" y="23716"/>
                  <a:pt x="9022" y="27243"/>
                  <a:pt x="10443" y="35773"/>
                </a:cubicBezTo>
                <a:cubicBezTo>
                  <a:pt x="11733" y="43520"/>
                  <a:pt x="25287" y="40909"/>
                  <a:pt x="32738" y="43393"/>
                </a:cubicBezTo>
                <a:cubicBezTo>
                  <a:pt x="35275" y="44239"/>
                  <a:pt x="40838" y="46582"/>
                  <a:pt x="38947" y="48473"/>
                </a:cubicBezTo>
                <a:cubicBezTo>
                  <a:pt x="37000" y="50420"/>
                  <a:pt x="33495" y="47687"/>
                  <a:pt x="30763" y="47345"/>
                </a:cubicBezTo>
                <a:cubicBezTo>
                  <a:pt x="25667" y="46707"/>
                  <a:pt x="20243" y="47110"/>
                  <a:pt x="15523" y="45087"/>
                </a:cubicBezTo>
                <a:cubicBezTo>
                  <a:pt x="10496" y="42932"/>
                  <a:pt x="7507" y="35838"/>
                  <a:pt x="8185" y="30411"/>
                </a:cubicBezTo>
                <a:cubicBezTo>
                  <a:pt x="9167" y="22549"/>
                  <a:pt x="20972" y="17257"/>
                  <a:pt x="28787" y="18558"/>
                </a:cubicBezTo>
                <a:cubicBezTo>
                  <a:pt x="32532" y="19182"/>
                  <a:pt x="36053" y="22576"/>
                  <a:pt x="37254" y="26178"/>
                </a:cubicBezTo>
                <a:cubicBezTo>
                  <a:pt x="37738" y="27631"/>
                  <a:pt x="36107" y="32195"/>
                  <a:pt x="36407" y="30693"/>
                </a:cubicBezTo>
                <a:cubicBezTo>
                  <a:pt x="37051" y="27471"/>
                  <a:pt x="39610" y="24245"/>
                  <a:pt x="38665" y="21098"/>
                </a:cubicBezTo>
                <a:cubicBezTo>
                  <a:pt x="35956" y="12071"/>
                  <a:pt x="18115" y="600"/>
                  <a:pt x="13265" y="8680"/>
                </a:cubicBezTo>
                <a:cubicBezTo>
                  <a:pt x="9946" y="14208"/>
                  <a:pt x="24790" y="17864"/>
                  <a:pt x="31045" y="16300"/>
                </a:cubicBezTo>
                <a:cubicBezTo>
                  <a:pt x="33475" y="15692"/>
                  <a:pt x="35527" y="12583"/>
                  <a:pt x="35278" y="10091"/>
                </a:cubicBezTo>
                <a:cubicBezTo>
                  <a:pt x="34486" y="2163"/>
                  <a:pt x="21200" y="1499"/>
                  <a:pt x="13265" y="778"/>
                </a:cubicBezTo>
                <a:cubicBezTo>
                  <a:pt x="9499" y="436"/>
                  <a:pt x="4073" y="-1240"/>
                  <a:pt x="1976" y="1907"/>
                </a:cubicBezTo>
                <a:cubicBezTo>
                  <a:pt x="-1125" y="6560"/>
                  <a:pt x="474" y="16148"/>
                  <a:pt x="5645" y="18276"/>
                </a:cubicBezTo>
                <a:cubicBezTo>
                  <a:pt x="11219" y="20570"/>
                  <a:pt x="20603" y="22409"/>
                  <a:pt x="20603" y="28436"/>
                </a:cubicBezTo>
                <a:cubicBezTo>
                  <a:pt x="20603" y="34390"/>
                  <a:pt x="7992" y="23787"/>
                  <a:pt x="2823" y="26742"/>
                </a:cubicBezTo>
                <a:cubicBezTo>
                  <a:pt x="997" y="27786"/>
                  <a:pt x="0" y="30283"/>
                  <a:pt x="0" y="32387"/>
                </a:cubicBezTo>
                <a:cubicBezTo>
                  <a:pt x="0" y="43051"/>
                  <a:pt x="21484" y="42981"/>
                  <a:pt x="31327" y="38878"/>
                </a:cubicBezTo>
                <a:cubicBezTo>
                  <a:pt x="36846" y="36577"/>
                  <a:pt x="31445" y="25762"/>
                  <a:pt x="27376" y="21380"/>
                </a:cubicBezTo>
                <a:cubicBezTo>
                  <a:pt x="21520" y="15074"/>
                  <a:pt x="4903" y="6050"/>
                  <a:pt x="2540" y="14325"/>
                </a:cubicBezTo>
                <a:cubicBezTo>
                  <a:pt x="1981" y="16282"/>
                  <a:pt x="4901" y="17647"/>
                  <a:pt x="5927" y="19405"/>
                </a:cubicBezTo>
                <a:cubicBezTo>
                  <a:pt x="13553" y="32472"/>
                  <a:pt x="45739" y="42225"/>
                  <a:pt x="50518" y="27871"/>
                </a:cubicBezTo>
                <a:cubicBezTo>
                  <a:pt x="52729" y="21229"/>
                  <a:pt x="40572" y="6243"/>
                  <a:pt x="36689" y="12067"/>
                </a:cubicBezTo>
                <a:cubicBezTo>
                  <a:pt x="35632" y="13652"/>
                  <a:pt x="36201" y="16239"/>
                  <a:pt x="34714" y="17429"/>
                </a:cubicBezTo>
                <a:cubicBezTo>
                  <a:pt x="28479" y="22416"/>
                  <a:pt x="10159" y="30938"/>
                  <a:pt x="17498" y="34080"/>
                </a:cubicBezTo>
                <a:cubicBezTo>
                  <a:pt x="18852" y="34660"/>
                  <a:pt x="14392" y="37088"/>
                  <a:pt x="15523" y="38031"/>
                </a:cubicBezTo>
                <a:cubicBezTo>
                  <a:pt x="17174" y="39407"/>
                  <a:pt x="19527" y="36452"/>
                  <a:pt x="21449" y="35491"/>
                </a:cubicBezTo>
                <a:cubicBezTo>
                  <a:pt x="25328" y="33552"/>
                  <a:pt x="31397" y="29689"/>
                  <a:pt x="29916" y="25613"/>
                </a:cubicBezTo>
                <a:cubicBezTo>
                  <a:pt x="27931" y="20151"/>
                  <a:pt x="20283" y="15619"/>
                  <a:pt x="14676" y="17147"/>
                </a:cubicBezTo>
                <a:cubicBezTo>
                  <a:pt x="11724" y="17952"/>
                  <a:pt x="9152" y="20735"/>
                  <a:pt x="8185" y="2363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3" name="Google Shape;353;g61ff385ed8_0_1493"/>
          <p:cNvGrpSpPr/>
          <p:nvPr/>
        </p:nvGrpSpPr>
        <p:grpSpPr>
          <a:xfrm>
            <a:off x="606857" y="3127295"/>
            <a:ext cx="1578048" cy="1604655"/>
            <a:chOff x="1978457" y="3432095"/>
            <a:chExt cx="1578048" cy="1604655"/>
          </a:xfrm>
        </p:grpSpPr>
        <p:sp>
          <p:nvSpPr>
            <p:cNvPr id="354" name="Google Shape;354;g61ff385ed8_0_1493"/>
            <p:cNvSpPr/>
            <p:nvPr/>
          </p:nvSpPr>
          <p:spPr>
            <a:xfrm rot="-2081180">
              <a:off x="2075508" y="3900056"/>
              <a:ext cx="517460" cy="502677"/>
            </a:xfrm>
            <a:custGeom>
              <a:avLst/>
              <a:gdLst/>
              <a:ahLst/>
              <a:cxnLst/>
              <a:rect l="l" t="t" r="r" b="b"/>
              <a:pathLst>
                <a:path w="246" h="240" extrusionOk="0">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5" name="Google Shape;355;g61ff385ed8_0_1493"/>
            <p:cNvSpPr/>
            <p:nvPr/>
          </p:nvSpPr>
          <p:spPr>
            <a:xfrm rot="-2081183">
              <a:off x="2181081" y="3926477"/>
              <a:ext cx="498027" cy="426863"/>
            </a:xfrm>
            <a:custGeom>
              <a:avLst/>
              <a:gdLst/>
              <a:ahLst/>
              <a:cxnLst/>
              <a:rect l="l" t="t" r="r" b="b"/>
              <a:pathLst>
                <a:path w="248" h="213" extrusionOk="0">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741B47"/>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6" name="Google Shape;356;g61ff385ed8_0_1493"/>
            <p:cNvSpPr/>
            <p:nvPr/>
          </p:nvSpPr>
          <p:spPr>
            <a:xfrm rot="-2081179">
              <a:off x="2413578" y="4367659"/>
              <a:ext cx="342884" cy="627264"/>
            </a:xfrm>
            <a:custGeom>
              <a:avLst/>
              <a:gdLst/>
              <a:ahLst/>
              <a:cxnLst/>
              <a:rect l="l" t="t" r="r" b="b"/>
              <a:pathLst>
                <a:path w="163" h="300" extrusionOk="0">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7" name="Google Shape;357;g61ff385ed8_0_1493"/>
            <p:cNvSpPr/>
            <p:nvPr/>
          </p:nvSpPr>
          <p:spPr>
            <a:xfrm rot="-2081181">
              <a:off x="2455975" y="4305380"/>
              <a:ext cx="368051" cy="546254"/>
            </a:xfrm>
            <a:custGeom>
              <a:avLst/>
              <a:gdLst/>
              <a:ahLst/>
              <a:cxnLst/>
              <a:rect l="l" t="t" r="r" b="b"/>
              <a:pathLst>
                <a:path w="183" h="273" extrusionOk="0">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A64D79"/>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8" name="Google Shape;358;g61ff385ed8_0_1493"/>
            <p:cNvSpPr/>
            <p:nvPr/>
          </p:nvSpPr>
          <p:spPr>
            <a:xfrm rot="-2081182">
              <a:off x="2841312" y="4499874"/>
              <a:ext cx="684873" cy="206843"/>
            </a:xfrm>
            <a:custGeom>
              <a:avLst/>
              <a:gdLst/>
              <a:ahLst/>
              <a:cxnLst/>
              <a:rect l="l" t="t" r="r" b="b"/>
              <a:pathLst>
                <a:path w="326" h="99" extrusionOk="0">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9" name="Google Shape;359;g61ff385ed8_0_1493"/>
            <p:cNvSpPr/>
            <p:nvPr/>
          </p:nvSpPr>
          <p:spPr>
            <a:xfrm rot="-2081179">
              <a:off x="2779339" y="4344034"/>
              <a:ext cx="586824" cy="318994"/>
            </a:xfrm>
            <a:custGeom>
              <a:avLst/>
              <a:gdLst/>
              <a:ahLst/>
              <a:cxnLst/>
              <a:rect l="l" t="t" r="r" b="b"/>
              <a:pathLst>
                <a:path w="292" h="159" extrusionOk="0">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C27BA0"/>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0" name="Google Shape;360;g61ff385ed8_0_1493"/>
            <p:cNvSpPr/>
            <p:nvPr/>
          </p:nvSpPr>
          <p:spPr>
            <a:xfrm rot="-2081181">
              <a:off x="2440098" y="3578821"/>
              <a:ext cx="628025" cy="359811"/>
            </a:xfrm>
            <a:custGeom>
              <a:avLst/>
              <a:gdLst/>
              <a:ahLst/>
              <a:cxnLst/>
              <a:rect l="l" t="t" r="r" b="b"/>
              <a:pathLst>
                <a:path w="299" h="172" extrusionOk="0">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1" name="Google Shape;361;g61ff385ed8_0_1493"/>
            <p:cNvSpPr/>
            <p:nvPr/>
          </p:nvSpPr>
          <p:spPr>
            <a:xfrm rot="-2081180">
              <a:off x="2554525" y="3654820"/>
              <a:ext cx="519047" cy="434238"/>
            </a:xfrm>
            <a:custGeom>
              <a:avLst/>
              <a:gdLst/>
              <a:ahLst/>
              <a:cxnLst/>
              <a:rect l="l" t="t" r="r" b="b"/>
              <a:pathLst>
                <a:path w="258" h="217" extrusionOk="0">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AD1DC"/>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2" name="Google Shape;362;g61ff385ed8_0_1493"/>
            <p:cNvSpPr/>
            <p:nvPr/>
          </p:nvSpPr>
          <p:spPr>
            <a:xfrm rot="-2081180">
              <a:off x="3156176" y="3672341"/>
              <a:ext cx="225605" cy="684507"/>
            </a:xfrm>
            <a:custGeom>
              <a:avLst/>
              <a:gdLst/>
              <a:ahLst/>
              <a:cxnLst/>
              <a:rect l="l" t="t" r="r" b="b"/>
              <a:pathLst>
                <a:path w="107" h="328" extrusionOk="0">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3" name="Google Shape;363;g61ff385ed8_0_1493"/>
            <p:cNvSpPr/>
            <p:nvPr/>
          </p:nvSpPr>
          <p:spPr>
            <a:xfrm rot="-2081180">
              <a:off x="2955148" y="3825622"/>
              <a:ext cx="371054" cy="578983"/>
            </a:xfrm>
            <a:custGeom>
              <a:avLst/>
              <a:gdLst/>
              <a:ahLst/>
              <a:cxnLst/>
              <a:rect l="l" t="t" r="r" b="b"/>
              <a:pathLst>
                <a:path w="184" h="289" extrusionOk="0">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D5A6BD"/>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629d1606f1_0_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HCD Methods - HIT Modernization Project</a:t>
            </a:r>
            <a:endParaRPr dirty="0"/>
          </a:p>
        </p:txBody>
      </p:sp>
      <p:sp>
        <p:nvSpPr>
          <p:cNvPr id="369" name="Google Shape;369;g629d1606f1_0_0"/>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Goals:</a:t>
            </a:r>
            <a:endParaRPr dirty="0"/>
          </a:p>
          <a:p>
            <a:pPr marL="457200" lvl="0" indent="-317500" algn="l" rtl="0">
              <a:lnSpc>
                <a:spcPct val="100000"/>
              </a:lnSpc>
              <a:spcBef>
                <a:spcPts val="1000"/>
              </a:spcBef>
              <a:spcAft>
                <a:spcPts val="0"/>
              </a:spcAft>
              <a:buSzPts val="1400"/>
              <a:buChar char="●"/>
            </a:pPr>
            <a:r>
              <a:rPr lang="en-US" dirty="0"/>
              <a:t>Engage HIT end users by listening to a diverse group of personnel from a wide range of healthcare facilities</a:t>
            </a:r>
            <a:endParaRPr dirty="0"/>
          </a:p>
          <a:p>
            <a:pPr marL="457200" lvl="0" indent="-317500" algn="l" rtl="0">
              <a:lnSpc>
                <a:spcPct val="100000"/>
              </a:lnSpc>
              <a:spcBef>
                <a:spcPts val="1000"/>
              </a:spcBef>
              <a:spcAft>
                <a:spcPts val="0"/>
              </a:spcAft>
              <a:buSzPts val="1400"/>
              <a:buChar char="●"/>
            </a:pPr>
            <a:r>
              <a:rPr lang="en-US" dirty="0"/>
              <a:t>Capture the HIT needs and desires of the people who rely on the system every day</a:t>
            </a:r>
            <a:endParaRPr dirty="0"/>
          </a:p>
          <a:p>
            <a:pPr marL="0" lvl="0" indent="0" algn="l" rtl="0">
              <a:lnSpc>
                <a:spcPct val="100000"/>
              </a:lnSpc>
              <a:spcBef>
                <a:spcPts val="100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ctr" rtl="0">
              <a:lnSpc>
                <a:spcPct val="100000"/>
              </a:lnSpc>
              <a:spcBef>
                <a:spcPts val="0"/>
              </a:spcBef>
              <a:spcAft>
                <a:spcPts val="0"/>
              </a:spcAft>
              <a:buSzPts val="1400"/>
              <a:buNone/>
            </a:pPr>
            <a:r>
              <a:rPr lang="en-US" sz="2800" b="1" dirty="0">
                <a:solidFill>
                  <a:schemeClr val="accent1"/>
                </a:solidFill>
              </a:rPr>
              <a:t>What does HIT modernization look like </a:t>
            </a:r>
            <a:endParaRPr sz="2800" b="1" dirty="0">
              <a:solidFill>
                <a:schemeClr val="accent1"/>
              </a:solidFill>
            </a:endParaRPr>
          </a:p>
          <a:p>
            <a:pPr marL="0" lvl="0" indent="0" algn="ctr" rtl="0">
              <a:lnSpc>
                <a:spcPct val="100000"/>
              </a:lnSpc>
              <a:spcBef>
                <a:spcPts val="0"/>
              </a:spcBef>
              <a:spcAft>
                <a:spcPts val="0"/>
              </a:spcAft>
              <a:buSzPts val="1400"/>
              <a:buNone/>
            </a:pPr>
            <a:r>
              <a:rPr lang="en-US" sz="2800" b="1" dirty="0">
                <a:solidFill>
                  <a:schemeClr val="accent1"/>
                </a:solidFill>
              </a:rPr>
              <a:t>from the end user perspective?</a:t>
            </a:r>
            <a:endParaRPr b="1" dirty="0"/>
          </a:p>
        </p:txBody>
      </p:sp>
      <p:sp>
        <p:nvSpPr>
          <p:cNvPr id="370" name="Google Shape;370;g629d1606f1_0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18</a:t>
            </a:fld>
            <a:endParaRPr sz="1000" dirty="0"/>
          </a:p>
        </p:txBody>
      </p:sp>
      <p:sp>
        <p:nvSpPr>
          <p:cNvPr id="371" name="Google Shape;371;g629d1606f1_0_0"/>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62899f384e_0_422"/>
          <p:cNvSpPr/>
          <p:nvPr/>
        </p:nvSpPr>
        <p:spPr>
          <a:xfrm rot="-5400000">
            <a:off x="2750088" y="1207032"/>
            <a:ext cx="3339000" cy="3339000"/>
          </a:xfrm>
          <a:prstGeom prst="ellipse">
            <a:avLst/>
          </a:prstGeom>
          <a:noFill/>
          <a:ln w="19050" cap="flat" cmpd="sng">
            <a:solidFill>
              <a:srgbClr val="B02C2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8" name="Google Shape;378;g62899f384e_0_422"/>
          <p:cNvSpPr/>
          <p:nvPr/>
        </p:nvSpPr>
        <p:spPr>
          <a:xfrm rot="8960292">
            <a:off x="3213945" y="1670855"/>
            <a:ext cx="2411321" cy="2411321"/>
          </a:xfrm>
          <a:prstGeom prst="pie">
            <a:avLst>
              <a:gd name="adj1" fmla="val 5357906"/>
              <a:gd name="adj2" fmla="val 16200000"/>
            </a:avLst>
          </a:prstGeom>
          <a:solidFill>
            <a:srgbClr val="440099">
              <a:alpha val="45098"/>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9" name="Google Shape;379;g62899f384e_0_422"/>
          <p:cNvSpPr/>
          <p:nvPr/>
        </p:nvSpPr>
        <p:spPr>
          <a:xfrm rot="-1839708">
            <a:off x="3199695" y="1670855"/>
            <a:ext cx="2411321" cy="2411321"/>
          </a:xfrm>
          <a:prstGeom prst="pie">
            <a:avLst>
              <a:gd name="adj1" fmla="val 5357906"/>
              <a:gd name="adj2" fmla="val 16200000"/>
            </a:avLst>
          </a:prstGeom>
          <a:solidFill>
            <a:srgbClr val="F2A900">
              <a:alpha val="45098"/>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0" name="Google Shape;380;g62899f384e_0_422"/>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HCD Methods Selection Considerations </a:t>
            </a:r>
            <a:endParaRPr dirty="0"/>
          </a:p>
        </p:txBody>
      </p:sp>
      <p:sp>
        <p:nvSpPr>
          <p:cNvPr id="381" name="Google Shape;381;g62899f384e_0_422"/>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19</a:t>
            </a:fld>
            <a:endParaRPr sz="1000" dirty="0"/>
          </a:p>
        </p:txBody>
      </p:sp>
      <p:sp>
        <p:nvSpPr>
          <p:cNvPr id="382" name="Google Shape;382;g62899f384e_0_422"/>
          <p:cNvSpPr/>
          <p:nvPr/>
        </p:nvSpPr>
        <p:spPr>
          <a:xfrm>
            <a:off x="3511638" y="1968582"/>
            <a:ext cx="1815900" cy="1815900"/>
          </a:xfrm>
          <a:prstGeom prst="ellipse">
            <a:avLst/>
          </a:prstGeom>
          <a:solidFill>
            <a:schemeClr val="accent6"/>
          </a:solidFill>
          <a:ln w="19050" cap="flat" cmpd="sng">
            <a:solidFill>
              <a:srgbClr val="000000"/>
            </a:solidFill>
            <a:prstDash val="solid"/>
            <a:round/>
            <a:headEnd type="none" w="sm" len="sm"/>
            <a:tailEnd type="none" w="sm" len="sm"/>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3" name="Google Shape;383;g62899f384e_0_422"/>
          <p:cNvSpPr txBox="1"/>
          <p:nvPr/>
        </p:nvSpPr>
        <p:spPr>
          <a:xfrm>
            <a:off x="3511525" y="2463275"/>
            <a:ext cx="1815900" cy="826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800"/>
              <a:buFont typeface="Arial"/>
              <a:buNone/>
            </a:pPr>
            <a:r>
              <a:rPr lang="en-US" sz="1700" b="1" i="0" u="none" strike="noStrike" cap="none" dirty="0">
                <a:solidFill>
                  <a:srgbClr val="FFFFFF"/>
                </a:solidFill>
                <a:latin typeface="Roboto"/>
                <a:ea typeface="Roboto"/>
                <a:cs typeface="Roboto"/>
                <a:sym typeface="Roboto"/>
              </a:rPr>
              <a:t>Method</a:t>
            </a:r>
            <a:endParaRPr sz="1700" b="1" i="0" u="none" strike="noStrike" cap="none" dirty="0">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800"/>
              <a:buFont typeface="Arial"/>
              <a:buNone/>
            </a:pPr>
            <a:r>
              <a:rPr lang="en-US" sz="1700" b="1" i="0" u="none" strike="noStrike" cap="none" dirty="0">
                <a:solidFill>
                  <a:srgbClr val="FFFFFF"/>
                </a:solidFill>
                <a:latin typeface="Roboto"/>
                <a:ea typeface="Roboto"/>
                <a:cs typeface="Roboto"/>
                <a:sym typeface="Roboto"/>
              </a:rPr>
              <a:t>Considerations</a:t>
            </a:r>
            <a:endParaRPr sz="1700" b="1" i="0" u="none" strike="noStrike" cap="none" dirty="0">
              <a:solidFill>
                <a:srgbClr val="FFFFFF"/>
              </a:solidFill>
              <a:latin typeface="Roboto"/>
              <a:ea typeface="Roboto"/>
              <a:cs typeface="Roboto"/>
              <a:sym typeface="Roboto"/>
            </a:endParaRPr>
          </a:p>
        </p:txBody>
      </p:sp>
      <p:sp>
        <p:nvSpPr>
          <p:cNvPr id="384" name="Google Shape;384;g62899f384e_0_422"/>
          <p:cNvSpPr/>
          <p:nvPr/>
        </p:nvSpPr>
        <p:spPr>
          <a:xfrm>
            <a:off x="4651665" y="903029"/>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5" name="Google Shape;385;g62899f384e_0_422"/>
          <p:cNvSpPr txBox="1"/>
          <p:nvPr/>
        </p:nvSpPr>
        <p:spPr>
          <a:xfrm>
            <a:off x="4642000" y="1071250"/>
            <a:ext cx="10686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Research Goals</a:t>
            </a:r>
            <a:endParaRPr sz="1400" b="1" i="0" u="none" strike="noStrike" cap="none" dirty="0">
              <a:solidFill>
                <a:srgbClr val="FFFFFF"/>
              </a:solidFill>
              <a:latin typeface="Roboto"/>
              <a:ea typeface="Roboto"/>
              <a:cs typeface="Roboto"/>
              <a:sym typeface="Roboto"/>
            </a:endParaRPr>
          </a:p>
        </p:txBody>
      </p:sp>
      <p:sp>
        <p:nvSpPr>
          <p:cNvPr id="386" name="Google Shape;386;g62899f384e_0_422"/>
          <p:cNvSpPr/>
          <p:nvPr/>
        </p:nvSpPr>
        <p:spPr>
          <a:xfrm>
            <a:off x="2965445" y="3709573"/>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7" name="Google Shape;387;g62899f384e_0_422"/>
          <p:cNvSpPr txBox="1"/>
          <p:nvPr/>
        </p:nvSpPr>
        <p:spPr>
          <a:xfrm>
            <a:off x="2895600" y="3877800"/>
            <a:ext cx="12351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Participants</a:t>
            </a:r>
            <a:endParaRPr sz="1400" b="1" i="0" u="none" strike="noStrike" cap="none" dirty="0">
              <a:solidFill>
                <a:srgbClr val="FFFFFF"/>
              </a:solidFill>
              <a:latin typeface="Roboto"/>
              <a:ea typeface="Roboto"/>
              <a:cs typeface="Roboto"/>
              <a:sym typeface="Roboto"/>
            </a:endParaRPr>
          </a:p>
        </p:txBody>
      </p:sp>
      <p:sp>
        <p:nvSpPr>
          <p:cNvPr id="388" name="Google Shape;388;g62899f384e_0_422"/>
          <p:cNvSpPr/>
          <p:nvPr/>
        </p:nvSpPr>
        <p:spPr>
          <a:xfrm>
            <a:off x="2293520" y="2345825"/>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9" name="Google Shape;389;g62899f384e_0_422"/>
          <p:cNvSpPr txBox="1"/>
          <p:nvPr/>
        </p:nvSpPr>
        <p:spPr>
          <a:xfrm>
            <a:off x="2293450" y="2514050"/>
            <a:ext cx="10686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Culture</a:t>
            </a:r>
            <a:r>
              <a:rPr lang="en-US" sz="1400" b="0" i="0" u="none" strike="noStrike" cap="none" dirty="0">
                <a:solidFill>
                  <a:srgbClr val="FFFFFF"/>
                </a:solidFill>
                <a:latin typeface="Roboto"/>
                <a:ea typeface="Roboto"/>
                <a:cs typeface="Roboto"/>
                <a:sym typeface="Roboto"/>
              </a:rPr>
              <a:t> </a:t>
            </a:r>
            <a:endParaRPr sz="1400" b="0" i="0" u="none" strike="noStrike" cap="none" dirty="0">
              <a:solidFill>
                <a:srgbClr val="FFFFFF"/>
              </a:solidFill>
              <a:latin typeface="Roboto"/>
              <a:ea typeface="Roboto"/>
              <a:cs typeface="Roboto"/>
              <a:sym typeface="Roboto"/>
            </a:endParaRPr>
          </a:p>
        </p:txBody>
      </p:sp>
      <p:sp>
        <p:nvSpPr>
          <p:cNvPr id="390" name="Google Shape;390;g62899f384e_0_422"/>
          <p:cNvSpPr/>
          <p:nvPr/>
        </p:nvSpPr>
        <p:spPr>
          <a:xfrm>
            <a:off x="5479028" y="2345825"/>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1" name="Google Shape;391;g62899f384e_0_422"/>
          <p:cNvSpPr txBox="1"/>
          <p:nvPr/>
        </p:nvSpPr>
        <p:spPr>
          <a:xfrm>
            <a:off x="5479025" y="2514050"/>
            <a:ext cx="10644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Data / Results Usage</a:t>
            </a:r>
            <a:endParaRPr sz="1400" b="1" i="0" u="none" strike="noStrike" cap="none" dirty="0">
              <a:solidFill>
                <a:srgbClr val="FFFFFF"/>
              </a:solidFill>
              <a:latin typeface="Roboto"/>
              <a:ea typeface="Roboto"/>
              <a:cs typeface="Roboto"/>
              <a:sym typeface="Roboto"/>
            </a:endParaRPr>
          </a:p>
        </p:txBody>
      </p:sp>
      <p:sp>
        <p:nvSpPr>
          <p:cNvPr id="392" name="Google Shape;392;g62899f384e_0_422"/>
          <p:cNvSpPr txBox="1"/>
          <p:nvPr/>
        </p:nvSpPr>
        <p:spPr>
          <a:xfrm>
            <a:off x="5952800" y="1168025"/>
            <a:ext cx="2553000" cy="73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accent5"/>
                </a:solidFill>
                <a:latin typeface="Arial"/>
                <a:ea typeface="Arial"/>
                <a:cs typeface="Arial"/>
                <a:sym typeface="Arial"/>
              </a:rPr>
              <a:t>Project Considerations</a:t>
            </a:r>
            <a:endParaRPr sz="2400" b="1" i="0" u="none" strike="noStrike" cap="none" dirty="0">
              <a:solidFill>
                <a:schemeClr val="accent5"/>
              </a:solidFill>
              <a:latin typeface="Arial"/>
              <a:ea typeface="Arial"/>
              <a:cs typeface="Arial"/>
              <a:sym typeface="Arial"/>
            </a:endParaRPr>
          </a:p>
        </p:txBody>
      </p:sp>
      <p:sp>
        <p:nvSpPr>
          <p:cNvPr id="393" name="Google Shape;393;g62899f384e_0_422"/>
          <p:cNvSpPr txBox="1"/>
          <p:nvPr/>
        </p:nvSpPr>
        <p:spPr>
          <a:xfrm>
            <a:off x="287400" y="3784475"/>
            <a:ext cx="2553000" cy="73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BF9000"/>
                </a:solidFill>
                <a:latin typeface="Arial"/>
                <a:ea typeface="Arial"/>
                <a:cs typeface="Arial"/>
                <a:sym typeface="Arial"/>
              </a:rPr>
              <a:t>Research</a:t>
            </a:r>
            <a:endParaRPr sz="2400" b="1" i="0" u="none" strike="noStrike" cap="none" dirty="0">
              <a:solidFill>
                <a:srgbClr val="BF9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BF9000"/>
                </a:solidFill>
                <a:latin typeface="Arial"/>
                <a:ea typeface="Arial"/>
                <a:cs typeface="Arial"/>
                <a:sym typeface="Arial"/>
              </a:rPr>
              <a:t>Context</a:t>
            </a:r>
            <a:r>
              <a:rPr lang="en-US" sz="2400" b="1" i="0" u="none" strike="noStrike" cap="none" dirty="0">
                <a:solidFill>
                  <a:srgbClr val="000000"/>
                </a:solidFill>
                <a:latin typeface="Arial"/>
                <a:ea typeface="Arial"/>
                <a:cs typeface="Arial"/>
                <a:sym typeface="Arial"/>
              </a:rPr>
              <a:t> </a:t>
            </a:r>
            <a:endParaRPr sz="2400" b="1" i="0" u="none" strike="noStrike" cap="none" dirty="0">
              <a:solidFill>
                <a:srgbClr val="000000"/>
              </a:solidFill>
              <a:latin typeface="Arial"/>
              <a:ea typeface="Arial"/>
              <a:cs typeface="Arial"/>
              <a:sym typeface="Arial"/>
            </a:endParaRPr>
          </a:p>
        </p:txBody>
      </p:sp>
      <p:sp>
        <p:nvSpPr>
          <p:cNvPr id="394" name="Google Shape;394;g62899f384e_0_422"/>
          <p:cNvSpPr txBox="1"/>
          <p:nvPr/>
        </p:nvSpPr>
        <p:spPr>
          <a:xfrm>
            <a:off x="422600" y="1690350"/>
            <a:ext cx="1750800" cy="33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5" name="Google Shape;395;g62899f384e_0_422"/>
          <p:cNvSpPr/>
          <p:nvPr/>
        </p:nvSpPr>
        <p:spPr>
          <a:xfrm>
            <a:off x="4706978" y="3706025"/>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6" name="Google Shape;396;g62899f384e_0_422"/>
          <p:cNvSpPr txBox="1"/>
          <p:nvPr/>
        </p:nvSpPr>
        <p:spPr>
          <a:xfrm>
            <a:off x="4706975" y="3874250"/>
            <a:ext cx="10644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300" b="1" i="0" u="none" strike="noStrike" cap="none" dirty="0">
                <a:solidFill>
                  <a:srgbClr val="FFFFFF"/>
                </a:solidFill>
                <a:latin typeface="Roboto"/>
                <a:ea typeface="Roboto"/>
                <a:cs typeface="Roboto"/>
                <a:sym typeface="Roboto"/>
              </a:rPr>
              <a:t>Resources</a:t>
            </a:r>
            <a:endParaRPr sz="1300" b="1" i="0" u="none" strike="noStrike" cap="none" dirty="0">
              <a:solidFill>
                <a:srgbClr val="FFFFFF"/>
              </a:solidFill>
              <a:latin typeface="Roboto"/>
              <a:ea typeface="Roboto"/>
              <a:cs typeface="Roboto"/>
              <a:sym typeface="Roboto"/>
            </a:endParaRPr>
          </a:p>
        </p:txBody>
      </p:sp>
      <p:sp>
        <p:nvSpPr>
          <p:cNvPr id="397" name="Google Shape;397;g62899f384e_0_422"/>
          <p:cNvSpPr/>
          <p:nvPr/>
        </p:nvSpPr>
        <p:spPr>
          <a:xfrm>
            <a:off x="3064103" y="939425"/>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8" name="Google Shape;398;g62899f384e_0_422"/>
          <p:cNvSpPr txBox="1"/>
          <p:nvPr/>
        </p:nvSpPr>
        <p:spPr>
          <a:xfrm>
            <a:off x="3066200" y="1107575"/>
            <a:ext cx="10644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Time</a:t>
            </a:r>
            <a:endParaRPr sz="1400" b="1" i="0" u="none" strike="noStrike" cap="none" dirty="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title"/>
          </p:nvPr>
        </p:nvSpPr>
        <p:spPr>
          <a:xfrm>
            <a:off x="547730" y="389211"/>
            <a:ext cx="6783946" cy="333425"/>
          </a:xfrm>
          <a:prstGeom prst="rect">
            <a:avLst/>
          </a:prstGeom>
          <a:noFill/>
          <a:ln>
            <a:noFill/>
          </a:ln>
        </p:spPr>
        <p:txBody>
          <a:bodyPr spcFirstLastPara="1" wrap="square" lIns="0" tIns="0" rIns="0" bIns="0" anchor="b" anchorCtr="0">
            <a:spAutoFit/>
          </a:bodyPr>
          <a:lstStyle/>
          <a:p>
            <a:pPr marL="0" lvl="0" indent="0" algn="l" rtl="0">
              <a:lnSpc>
                <a:spcPct val="80000"/>
              </a:lnSpc>
              <a:spcBef>
                <a:spcPts val="0"/>
              </a:spcBef>
              <a:spcAft>
                <a:spcPts val="0"/>
              </a:spcAft>
              <a:buSzPts val="1400"/>
              <a:buNone/>
            </a:pPr>
            <a:r>
              <a:rPr lang="en-US" dirty="0"/>
              <a:t>Disclosure</a:t>
            </a:r>
            <a:endParaRPr dirty="0"/>
          </a:p>
        </p:txBody>
      </p:sp>
      <p:sp>
        <p:nvSpPr>
          <p:cNvPr id="89" name="Google Shape;89;p2"/>
          <p:cNvSpPr txBox="1">
            <a:spLocks noGrp="1"/>
          </p:cNvSpPr>
          <p:nvPr>
            <p:ph type="body" idx="1"/>
          </p:nvPr>
        </p:nvSpPr>
        <p:spPr>
          <a:xfrm>
            <a:off x="547077" y="939255"/>
            <a:ext cx="8056358" cy="357096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I and my spouse/partner have no relevant relationships with commercial interests to disclose.</a:t>
            </a:r>
            <a:endParaRPr dirty="0"/>
          </a:p>
          <a:p>
            <a:pPr marL="0" lvl="0" indent="0" algn="l" rtl="0">
              <a:lnSpc>
                <a:spcPct val="100000"/>
              </a:lnSpc>
              <a:spcBef>
                <a:spcPts val="600"/>
              </a:spcBef>
              <a:spcAft>
                <a:spcPts val="0"/>
              </a:spcAft>
              <a:buNone/>
            </a:pPr>
            <a:endParaRPr dirty="0"/>
          </a:p>
        </p:txBody>
      </p:sp>
      <p:sp>
        <p:nvSpPr>
          <p:cNvPr id="90" name="Google Shape;90;p2"/>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sz="1000" dirty="0"/>
          </a:p>
        </p:txBody>
      </p:sp>
      <p:sp>
        <p:nvSpPr>
          <p:cNvPr id="91" name="Google Shape;91;p2"/>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g629d1606f1_0_1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HCD Methods - HIT Modernization Project</a:t>
            </a:r>
            <a:endParaRPr dirty="0"/>
          </a:p>
        </p:txBody>
      </p:sp>
      <p:sp>
        <p:nvSpPr>
          <p:cNvPr id="404" name="Google Shape;404;g629d1606f1_0_10"/>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u="sng" dirty="0"/>
              <a:t>Primary method:</a:t>
            </a:r>
            <a:r>
              <a:rPr lang="en-US" dirty="0"/>
              <a:t> Facilitated, on-site listening sessions with end users</a:t>
            </a:r>
            <a:endParaRPr dirty="0"/>
          </a:p>
          <a:p>
            <a:pPr marL="457200" lvl="0" indent="-317500" algn="l" rtl="0">
              <a:lnSpc>
                <a:spcPct val="100000"/>
              </a:lnSpc>
              <a:spcBef>
                <a:spcPts val="1000"/>
              </a:spcBef>
              <a:spcAft>
                <a:spcPts val="0"/>
              </a:spcAft>
              <a:buSzPts val="1400"/>
              <a:buChar char="●"/>
            </a:pPr>
            <a:r>
              <a:rPr lang="en-US" dirty="0"/>
              <a:t>Prompted end users with questions and asked them to write down thoughts on sticky notes and discuss their answers.</a:t>
            </a:r>
            <a:endParaRPr dirty="0"/>
          </a:p>
          <a:p>
            <a:pPr marL="457200" lvl="0" indent="-317500" algn="l" rtl="0">
              <a:lnSpc>
                <a:spcPct val="100000"/>
              </a:lnSpc>
              <a:spcBef>
                <a:spcPts val="1000"/>
              </a:spcBef>
              <a:spcAft>
                <a:spcPts val="0"/>
              </a:spcAft>
              <a:buSzPts val="1400"/>
              <a:buChar char="●"/>
            </a:pPr>
            <a:r>
              <a:rPr lang="en-US" dirty="0"/>
              <a:t>Collected data in the participants’ own words</a:t>
            </a:r>
            <a:endParaRPr dirty="0"/>
          </a:p>
          <a:p>
            <a:pPr marL="457200" lvl="0" indent="-317500" algn="l" rtl="0">
              <a:lnSpc>
                <a:spcPct val="100000"/>
              </a:lnSpc>
              <a:spcBef>
                <a:spcPts val="1000"/>
              </a:spcBef>
              <a:spcAft>
                <a:spcPts val="0"/>
              </a:spcAft>
              <a:buSzPts val="1400"/>
              <a:buChar char="●"/>
            </a:pPr>
            <a:r>
              <a:rPr lang="en-US" dirty="0"/>
              <a:t>Used written notes and/or audio recordings to clarify or fill in gaps.</a:t>
            </a:r>
            <a:endParaRPr dirty="0"/>
          </a:p>
          <a:p>
            <a:pPr marL="0" lvl="0" indent="0" algn="l" rtl="0">
              <a:lnSpc>
                <a:spcPct val="100000"/>
              </a:lnSpc>
              <a:spcBef>
                <a:spcPts val="1500"/>
              </a:spcBef>
              <a:spcAft>
                <a:spcPts val="0"/>
              </a:spcAft>
              <a:buSzPts val="1400"/>
              <a:buNone/>
            </a:pPr>
            <a:r>
              <a:rPr lang="en-US" u="sng" dirty="0"/>
              <a:t>Prompts:</a:t>
            </a:r>
            <a:endParaRPr u="sng" dirty="0"/>
          </a:p>
          <a:p>
            <a:pPr marL="0" lvl="0" indent="0" algn="l" rtl="0">
              <a:lnSpc>
                <a:spcPct val="100000"/>
              </a:lnSpc>
              <a:spcBef>
                <a:spcPts val="1000"/>
              </a:spcBef>
              <a:spcAft>
                <a:spcPts val="0"/>
              </a:spcAft>
              <a:buSzPts val="1400"/>
              <a:buNone/>
            </a:pPr>
            <a:r>
              <a:rPr lang="en-US" sz="2400" b="1" dirty="0">
                <a:solidFill>
                  <a:schemeClr val="accent1"/>
                </a:solidFill>
              </a:rPr>
              <a:t>What is working well with the existing HIT system?</a:t>
            </a:r>
            <a:endParaRPr sz="2400" b="1" dirty="0">
              <a:solidFill>
                <a:schemeClr val="accent1"/>
              </a:solidFill>
            </a:endParaRPr>
          </a:p>
          <a:p>
            <a:pPr marL="0" lvl="0" indent="0" algn="l" rtl="0">
              <a:lnSpc>
                <a:spcPct val="100000"/>
              </a:lnSpc>
              <a:spcBef>
                <a:spcPts val="0"/>
              </a:spcBef>
              <a:spcAft>
                <a:spcPts val="0"/>
              </a:spcAft>
              <a:buSzPts val="1400"/>
              <a:buNone/>
            </a:pPr>
            <a:r>
              <a:rPr lang="en-US" sz="2400" b="1" dirty="0">
                <a:solidFill>
                  <a:schemeClr val="accent1"/>
                </a:solidFill>
              </a:rPr>
              <a:t>What could be improved with the existing HIT system?</a:t>
            </a:r>
            <a:endParaRPr sz="2400" b="1" dirty="0">
              <a:solidFill>
                <a:schemeClr val="accent1"/>
              </a:solidFill>
            </a:endParaRPr>
          </a:p>
          <a:p>
            <a:pPr marL="0" lvl="0" indent="0" algn="l" rtl="0">
              <a:lnSpc>
                <a:spcPct val="100000"/>
              </a:lnSpc>
              <a:spcBef>
                <a:spcPts val="0"/>
              </a:spcBef>
              <a:spcAft>
                <a:spcPts val="0"/>
              </a:spcAft>
              <a:buSzPts val="1400"/>
              <a:buNone/>
            </a:pPr>
            <a:r>
              <a:rPr lang="en-US" sz="2400" b="1" dirty="0">
                <a:solidFill>
                  <a:schemeClr val="accent1"/>
                </a:solidFill>
              </a:rPr>
              <a:t>What is your dream for HIT at their site?</a:t>
            </a:r>
            <a:endParaRPr sz="2400" dirty="0"/>
          </a:p>
          <a:p>
            <a:pPr marL="0" lvl="0" indent="0" algn="l" rtl="0">
              <a:lnSpc>
                <a:spcPct val="100000"/>
              </a:lnSpc>
              <a:spcBef>
                <a:spcPts val="0"/>
              </a:spcBef>
              <a:spcAft>
                <a:spcPts val="0"/>
              </a:spcAft>
              <a:buSzPts val="1400"/>
              <a:buNone/>
            </a:pPr>
            <a:endParaRPr b="1" dirty="0"/>
          </a:p>
        </p:txBody>
      </p:sp>
      <p:sp>
        <p:nvSpPr>
          <p:cNvPr id="405" name="Google Shape;405;g629d1606f1_0_1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20</a:t>
            </a:fld>
            <a:endParaRPr sz="1000" dirty="0"/>
          </a:p>
        </p:txBody>
      </p:sp>
      <p:sp>
        <p:nvSpPr>
          <p:cNvPr id="406" name="Google Shape;406;g629d1606f1_0_10"/>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63ace66576_0_1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Team Preparation </a:t>
            </a:r>
            <a:endParaRPr dirty="0"/>
          </a:p>
        </p:txBody>
      </p:sp>
      <p:sp>
        <p:nvSpPr>
          <p:cNvPr id="412" name="Google Shape;412;g63ace66576_0_13"/>
          <p:cNvSpPr txBox="1">
            <a:spLocks noGrp="1"/>
          </p:cNvSpPr>
          <p:nvPr>
            <p:ph type="body" idx="1"/>
          </p:nvPr>
        </p:nvSpPr>
        <p:spPr>
          <a:xfrm>
            <a:off x="543752"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b="1" dirty="0"/>
              <a:t>Challenges: </a:t>
            </a:r>
            <a:r>
              <a:rPr lang="en-US" dirty="0"/>
              <a:t> </a:t>
            </a:r>
            <a:endParaRPr dirty="0"/>
          </a:p>
          <a:p>
            <a:pPr marL="457200" marR="0" lvl="0" indent="-317500" algn="l" rtl="0">
              <a:lnSpc>
                <a:spcPct val="100000"/>
              </a:lnSpc>
              <a:spcBef>
                <a:spcPts val="0"/>
              </a:spcBef>
              <a:spcAft>
                <a:spcPts val="0"/>
              </a:spcAft>
              <a:buClr>
                <a:schemeClr val="dk1"/>
              </a:buClr>
              <a:buSzPts val="1400"/>
              <a:buChar char="●"/>
            </a:pPr>
            <a:r>
              <a:rPr lang="en-US" dirty="0">
                <a:latin typeface="Calibri"/>
                <a:ea typeface="Calibri"/>
                <a:cs typeface="Calibri"/>
                <a:sym typeface="Calibri"/>
              </a:rPr>
              <a:t>Team was not familiar with HCD</a:t>
            </a:r>
            <a:endParaRPr dirty="0">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Char char="●"/>
            </a:pPr>
            <a:r>
              <a:rPr lang="en-US" dirty="0">
                <a:latin typeface="Calibri"/>
                <a:ea typeface="Calibri"/>
                <a:cs typeface="Calibri"/>
                <a:sym typeface="Calibri"/>
              </a:rPr>
              <a:t>Team was not co-located </a:t>
            </a:r>
            <a:endParaRPr dirty="0">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Char char="●"/>
            </a:pPr>
            <a:r>
              <a:rPr lang="en-US" dirty="0">
                <a:latin typeface="Calibri"/>
                <a:ea typeface="Calibri"/>
                <a:cs typeface="Calibri"/>
                <a:sym typeface="Calibri"/>
              </a:rPr>
              <a:t>Research timeline was aggressive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b="1" dirty="0"/>
              <a:t>Minimal Approach:</a:t>
            </a:r>
            <a:endParaRPr dirty="0"/>
          </a:p>
          <a:p>
            <a:pPr marL="457200" lvl="0" indent="-317500" algn="l" rtl="0">
              <a:lnSpc>
                <a:spcPct val="100000"/>
              </a:lnSpc>
              <a:spcBef>
                <a:spcPts val="0"/>
              </a:spcBef>
              <a:spcAft>
                <a:spcPts val="0"/>
              </a:spcAft>
              <a:buClr>
                <a:schemeClr val="dk1"/>
              </a:buClr>
              <a:buSzPts val="1400"/>
              <a:buChar char="●"/>
            </a:pPr>
            <a:r>
              <a:rPr lang="en-US" dirty="0">
                <a:latin typeface="Calibri"/>
                <a:ea typeface="Calibri"/>
                <a:cs typeface="Calibri"/>
                <a:sym typeface="Calibri"/>
              </a:rPr>
              <a:t>Established roles (facilitator, </a:t>
            </a:r>
            <a:r>
              <a:rPr lang="en-US" dirty="0" smtClean="0">
                <a:latin typeface="Calibri"/>
                <a:ea typeface="Calibri"/>
                <a:cs typeface="Calibri"/>
                <a:sym typeface="Calibri"/>
              </a:rPr>
              <a:t>note-taker</a:t>
            </a:r>
            <a:r>
              <a:rPr lang="en-US" dirty="0">
                <a:latin typeface="Calibri"/>
                <a:ea typeface="Calibri"/>
                <a:cs typeface="Calibri"/>
                <a:sym typeface="Calibri"/>
              </a:rPr>
              <a:t>) </a:t>
            </a:r>
            <a:endParaRPr dirty="0">
              <a:latin typeface="Calibri"/>
              <a:ea typeface="Calibri"/>
              <a:cs typeface="Calibri"/>
              <a:sym typeface="Calibri"/>
            </a:endParaRPr>
          </a:p>
          <a:p>
            <a:pPr marL="457200" lvl="0" indent="-317500" algn="l" rtl="0">
              <a:lnSpc>
                <a:spcPct val="100000"/>
              </a:lnSpc>
              <a:spcBef>
                <a:spcPts val="0"/>
              </a:spcBef>
              <a:spcAft>
                <a:spcPts val="0"/>
              </a:spcAft>
              <a:buSzPts val="1400"/>
              <a:buChar char="●"/>
            </a:pPr>
            <a:r>
              <a:rPr lang="en-US" dirty="0">
                <a:latin typeface="Calibri"/>
                <a:ea typeface="Calibri"/>
                <a:cs typeface="Calibri"/>
                <a:sym typeface="Calibri"/>
              </a:rPr>
              <a:t>Established goals </a:t>
            </a:r>
            <a:endParaRPr dirty="0">
              <a:latin typeface="Calibri"/>
              <a:ea typeface="Calibri"/>
              <a:cs typeface="Calibri"/>
              <a:sym typeface="Calibri"/>
            </a:endParaRPr>
          </a:p>
          <a:p>
            <a:pPr marL="457200" lvl="0" indent="-317500" algn="l" rtl="0">
              <a:lnSpc>
                <a:spcPct val="100000"/>
              </a:lnSpc>
              <a:spcBef>
                <a:spcPts val="0"/>
              </a:spcBef>
              <a:spcAft>
                <a:spcPts val="0"/>
              </a:spcAft>
              <a:buSzPts val="1400"/>
              <a:buChar char="●"/>
            </a:pPr>
            <a:r>
              <a:rPr lang="en-US" dirty="0">
                <a:latin typeface="Calibri"/>
                <a:ea typeface="Calibri"/>
                <a:cs typeface="Calibri"/>
                <a:sym typeface="Calibri"/>
              </a:rPr>
              <a:t>Created high-level methods</a:t>
            </a:r>
            <a:endParaRPr dirty="0">
              <a:latin typeface="Calibri"/>
              <a:ea typeface="Calibri"/>
              <a:cs typeface="Calibri"/>
              <a:sym typeface="Calibri"/>
            </a:endParaRPr>
          </a:p>
          <a:p>
            <a:pPr marL="457200" lvl="0" indent="-317500" algn="l" rtl="0">
              <a:lnSpc>
                <a:spcPct val="100000"/>
              </a:lnSpc>
              <a:spcBef>
                <a:spcPts val="0"/>
              </a:spcBef>
              <a:spcAft>
                <a:spcPts val="0"/>
              </a:spcAft>
              <a:buSzPts val="1400"/>
              <a:buChar char="●"/>
            </a:pPr>
            <a:r>
              <a:rPr lang="en-US" dirty="0">
                <a:latin typeface="Calibri"/>
                <a:ea typeface="Calibri"/>
                <a:cs typeface="Calibri"/>
                <a:sym typeface="Calibri"/>
              </a:rPr>
              <a:t>Solicited </a:t>
            </a:r>
            <a:r>
              <a:rPr lang="en-US" dirty="0">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8"/>
                  </a:ext>
                </a:extLst>
              </a:rPr>
              <a:t>feedback </a:t>
            </a:r>
            <a:r>
              <a:rPr lang="en-US" dirty="0">
                <a:latin typeface="Calibri"/>
                <a:ea typeface="Calibri"/>
                <a:cs typeface="Calibri"/>
                <a:sym typeface="Calibri"/>
              </a:rPr>
              <a:t>after the sessions from participants and project team</a:t>
            </a:r>
            <a:endParaRPr dirty="0">
              <a:latin typeface="Calibri"/>
              <a:ea typeface="Calibri"/>
              <a:cs typeface="Calibri"/>
              <a:sym typeface="Calibri"/>
            </a:endParaRPr>
          </a:p>
          <a:p>
            <a:pPr marL="457200" lvl="0" indent="-317500" algn="l" rtl="0">
              <a:lnSpc>
                <a:spcPct val="100000"/>
              </a:lnSpc>
              <a:spcBef>
                <a:spcPts val="0"/>
              </a:spcBef>
              <a:spcAft>
                <a:spcPts val="0"/>
              </a:spcAft>
              <a:buSzPts val="1400"/>
              <a:buChar char="●"/>
            </a:pPr>
            <a:r>
              <a:rPr lang="en-US" dirty="0">
                <a:latin typeface="Calibri"/>
                <a:ea typeface="Calibri"/>
                <a:cs typeface="Calibri"/>
                <a:sym typeface="Calibri"/>
              </a:rPr>
              <a:t>Refined methods</a:t>
            </a:r>
            <a:r>
              <a:rPr lang="en-US" sz="1400" dirty="0"/>
              <a:t> </a:t>
            </a:r>
            <a:endParaRPr sz="1400" dirty="0"/>
          </a:p>
          <a:p>
            <a:pPr marL="0" lvl="0" indent="0" algn="l" rtl="0">
              <a:lnSpc>
                <a:spcPct val="100000"/>
              </a:lnSpc>
              <a:spcBef>
                <a:spcPts val="0"/>
              </a:spcBef>
              <a:spcAft>
                <a:spcPts val="0"/>
              </a:spcAft>
              <a:buSzPts val="1400"/>
              <a:buNone/>
            </a:pPr>
            <a:r>
              <a:rPr lang="en-US" sz="2400" b="1" dirty="0"/>
              <a:t> </a:t>
            </a:r>
            <a:endParaRPr sz="2400" b="1" dirty="0"/>
          </a:p>
          <a:p>
            <a:pPr marL="0" lvl="0" indent="0" algn="l" rtl="0">
              <a:lnSpc>
                <a:spcPct val="100000"/>
              </a:lnSpc>
              <a:spcBef>
                <a:spcPts val="0"/>
              </a:spcBef>
              <a:spcAft>
                <a:spcPts val="0"/>
              </a:spcAft>
              <a:buClr>
                <a:schemeClr val="dk1"/>
              </a:buClr>
              <a:buSzPts val="1400"/>
              <a:buFont typeface="Arial"/>
              <a:buNone/>
            </a:pPr>
            <a:endParaRPr sz="2400" b="1"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413" name="Google Shape;413;g63ace66576_0_1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21</a:t>
            </a:fld>
            <a:endParaRPr sz="1000" dirty="0"/>
          </a:p>
        </p:txBody>
      </p:sp>
      <p:sp>
        <p:nvSpPr>
          <p:cNvPr id="414" name="Google Shape;414;g63ace66576_0_13"/>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graphicFrame>
        <p:nvGraphicFramePr>
          <p:cNvPr id="420" name="Google Shape;420;g62bbe25350_2_28"/>
          <p:cNvGraphicFramePr/>
          <p:nvPr/>
        </p:nvGraphicFramePr>
        <p:xfrm>
          <a:off x="3253825" y="930100"/>
          <a:ext cx="5737150" cy="2407920"/>
        </p:xfrm>
        <a:graphic>
          <a:graphicData uri="http://schemas.openxmlformats.org/drawingml/2006/table">
            <a:tbl>
              <a:tblPr>
                <a:noFill/>
                <a:tableStyleId>{95524DFE-0364-4873-A608-2054B03EDB84}</a:tableStyleId>
              </a:tblPr>
              <a:tblGrid>
                <a:gridCol w="573715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Active Observation and Facility Tour</a:t>
                      </a:r>
                      <a:endParaRPr sz="9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Goal: </a:t>
                      </a:r>
                      <a:r>
                        <a:rPr lang="en-US" sz="900" u="none" strike="noStrike" cap="none" dirty="0">
                          <a:latin typeface="Open Sans Light"/>
                          <a:ea typeface="Open Sans Light"/>
                          <a:cs typeface="Open Sans Light"/>
                          <a:sym typeface="Open Sans Light"/>
                        </a:rPr>
                        <a:t>See the site, learn about the services, and the technology in place. </a:t>
                      </a:r>
                      <a:endParaRPr sz="900" u="none" strike="noStrike" cap="none" dirty="0">
                        <a:latin typeface="Open Sans Light"/>
                        <a:ea typeface="Open Sans Light"/>
                        <a:cs typeface="Open Sans Light"/>
                        <a:sym typeface="Open Sans Light"/>
                      </a:endParaRPr>
                    </a:p>
                  </a:txBody>
                  <a:tcPr marL="63500" marR="63500" marT="63500" marB="63500"/>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Description:  </a:t>
                      </a:r>
                      <a:endParaRPr sz="900" b="1" u="none" strike="noStrike" cap="none" dirty="0">
                        <a:latin typeface="Open Sans"/>
                        <a:ea typeface="Open Sans"/>
                        <a:cs typeface="Open Sans"/>
                        <a:sym typeface="Open Sans"/>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On-Site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The team was led around the site by a representative from the facility and took notice of technology such as the number and location work stations available and where the work stations were located.  </a:t>
                      </a:r>
                      <a:endParaRPr sz="900" u="none" strike="noStrike" cap="none" dirty="0">
                        <a:latin typeface="Open Sans Light"/>
                        <a:ea typeface="Open Sans Light"/>
                        <a:cs typeface="Open Sans Light"/>
                        <a:sym typeface="Open Sans Light"/>
                      </a:endParaRPr>
                    </a:p>
                  </a:txBody>
                  <a:tcPr marL="63500" marR="63500" marT="63500" marB="63500"/>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Types of Participants: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Providers (MDs, DOs, NPs, PAs, Dentists, etc.)</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Staff (Nurses, Therapists, Lab, Pharmacy, Radiology, Behavioral Health, Community Health, etc.)</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Non-clinical (Billers, Schedulers, Referral Staff, Medical Records, etc.)</a:t>
                      </a:r>
                      <a:endParaRPr sz="900" u="none" strike="noStrike" cap="none" dirty="0">
                        <a:latin typeface="Open Sans Light"/>
                        <a:ea typeface="Open Sans Light"/>
                        <a:cs typeface="Open Sans Light"/>
                        <a:sym typeface="Open Sans Light"/>
                      </a:endParaRPr>
                    </a:p>
                  </a:txBody>
                  <a:tcPr marL="63500" marR="63500" marT="63500" marB="63500"/>
                </a:tc>
                <a:extLst>
                  <a:ext uri="{0D108BD9-81ED-4DB2-BD59-A6C34878D82A}">
                    <a16:rowId xmlns:a16="http://schemas.microsoft.com/office/drawing/2014/main" val="10003"/>
                  </a:ext>
                </a:extLst>
              </a:tr>
            </a:tbl>
          </a:graphicData>
        </a:graphic>
      </p:graphicFrame>
      <p:sp>
        <p:nvSpPr>
          <p:cNvPr id="421" name="Google Shape;421;g62bbe25350_2_28"/>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Example HCD Methods - Site Visits</a:t>
            </a:r>
            <a:endParaRPr dirty="0"/>
          </a:p>
        </p:txBody>
      </p:sp>
      <p:sp>
        <p:nvSpPr>
          <p:cNvPr id="422" name="Google Shape;422;g62bbe25350_2_2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22</a:t>
            </a:fld>
            <a:endParaRPr sz="1000" dirty="0"/>
          </a:p>
        </p:txBody>
      </p:sp>
      <p:sp>
        <p:nvSpPr>
          <p:cNvPr id="423" name="Google Shape;423;g62bbe25350_2_28"/>
          <p:cNvSpPr/>
          <p:nvPr/>
        </p:nvSpPr>
        <p:spPr>
          <a:xfrm>
            <a:off x="238463" y="936663"/>
            <a:ext cx="2192400" cy="14559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24" name="Google Shape;424;g62bbe25350_2_28"/>
          <p:cNvPicPr preferRelativeResize="0"/>
          <p:nvPr/>
        </p:nvPicPr>
        <p:blipFill rotWithShape="1">
          <a:blip r:embed="rId3">
            <a:alphaModFix/>
          </a:blip>
          <a:srcRect/>
          <a:stretch/>
        </p:blipFill>
        <p:spPr>
          <a:xfrm>
            <a:off x="939242" y="1570624"/>
            <a:ext cx="685800" cy="685800"/>
          </a:xfrm>
          <a:prstGeom prst="rect">
            <a:avLst/>
          </a:prstGeom>
          <a:noFill/>
          <a:ln>
            <a:noFill/>
          </a:ln>
        </p:spPr>
      </p:pic>
      <p:sp>
        <p:nvSpPr>
          <p:cNvPr id="425" name="Google Shape;425;g62bbe25350_2_28"/>
          <p:cNvSpPr txBox="1"/>
          <p:nvPr/>
        </p:nvSpPr>
        <p:spPr>
          <a:xfrm>
            <a:off x="238475" y="1105725"/>
            <a:ext cx="21924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Understand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User Perspectives / Needs</a:t>
            </a:r>
            <a:endParaRPr sz="1100" b="0" i="0" u="none" strike="noStrike" cap="none" dirty="0">
              <a:solidFill>
                <a:srgbClr val="000000"/>
              </a:solidFill>
              <a:latin typeface="Arial"/>
              <a:ea typeface="Arial"/>
              <a:cs typeface="Arial"/>
              <a:sym typeface="Arial"/>
            </a:endParaRPr>
          </a:p>
        </p:txBody>
      </p:sp>
      <p:sp>
        <p:nvSpPr>
          <p:cNvPr id="426" name="Google Shape;426;g62bbe25350_2_28"/>
          <p:cNvSpPr txBox="1"/>
          <p:nvPr/>
        </p:nvSpPr>
        <p:spPr>
          <a:xfrm>
            <a:off x="129998" y="2499364"/>
            <a:ext cx="2304300" cy="276900"/>
          </a:xfrm>
          <a:prstGeom prst="rect">
            <a:avLst/>
          </a:prstGeom>
          <a:solidFill>
            <a:schemeClr val="accent4"/>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I/T/U Site Visits</a:t>
            </a:r>
            <a:endParaRPr sz="1100" b="0" i="0" u="none" strike="noStrike" cap="none" dirty="0">
              <a:solidFill>
                <a:srgbClr val="000000"/>
              </a:solidFill>
              <a:latin typeface="Arial"/>
              <a:ea typeface="Arial"/>
              <a:cs typeface="Arial"/>
              <a:sym typeface="Arial"/>
            </a:endParaRPr>
          </a:p>
        </p:txBody>
      </p:sp>
      <p:sp>
        <p:nvSpPr>
          <p:cNvPr id="427" name="Google Shape;427;g62bbe25350_2_28"/>
          <p:cNvSpPr txBox="1"/>
          <p:nvPr/>
        </p:nvSpPr>
        <p:spPr>
          <a:xfrm>
            <a:off x="129998" y="283759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Virtual Sessions</a:t>
            </a:r>
            <a:endParaRPr sz="1100" b="0" i="0" u="none" strike="noStrike" cap="none" dirty="0">
              <a:solidFill>
                <a:srgbClr val="000000"/>
              </a:solidFill>
              <a:latin typeface="Arial"/>
              <a:ea typeface="Arial"/>
              <a:cs typeface="Arial"/>
              <a:sym typeface="Arial"/>
            </a:endParaRPr>
          </a:p>
        </p:txBody>
      </p:sp>
      <p:sp>
        <p:nvSpPr>
          <p:cNvPr id="428" name="Google Shape;428;g62bbe25350_2_28"/>
          <p:cNvSpPr txBox="1"/>
          <p:nvPr/>
        </p:nvSpPr>
        <p:spPr>
          <a:xfrm>
            <a:off x="129998" y="3158732"/>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Data Calls</a:t>
            </a:r>
            <a:endParaRPr sz="1100" b="0" i="0" u="none" strike="noStrike" cap="none" dirty="0">
              <a:solidFill>
                <a:srgbClr val="000000"/>
              </a:solidFill>
              <a:latin typeface="Arial"/>
              <a:ea typeface="Arial"/>
              <a:cs typeface="Arial"/>
              <a:sym typeface="Arial"/>
            </a:endParaRPr>
          </a:p>
        </p:txBody>
      </p:sp>
      <p:graphicFrame>
        <p:nvGraphicFramePr>
          <p:cNvPr id="429" name="Google Shape;429;g62bbe25350_2_28"/>
          <p:cNvGraphicFramePr/>
          <p:nvPr/>
        </p:nvGraphicFramePr>
        <p:xfrm>
          <a:off x="2978200" y="1184075"/>
          <a:ext cx="6012775" cy="2682240"/>
        </p:xfrm>
        <a:graphic>
          <a:graphicData uri="http://schemas.openxmlformats.org/drawingml/2006/table">
            <a:tbl>
              <a:tblPr>
                <a:noFill/>
                <a:tableStyleId>{95524DFE-0364-4873-A608-2054B03EDB84}</a:tableStyleId>
              </a:tblPr>
              <a:tblGrid>
                <a:gridCol w="60127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User Shadowing</a:t>
                      </a:r>
                      <a:endParaRPr sz="9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Goal: </a:t>
                      </a:r>
                      <a:r>
                        <a:rPr lang="en-US" sz="900" u="none" strike="noStrike" cap="none" dirty="0">
                          <a:latin typeface="Open Sans Light"/>
                          <a:ea typeface="Open Sans Light"/>
                          <a:cs typeface="Open Sans Light"/>
                          <a:sym typeface="Open Sans Light"/>
                        </a:rPr>
                        <a:t>Directly observe a member of the staff as they engage in their daily activities with patients and their interaction with the HIT system. </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Description:  </a:t>
                      </a:r>
                      <a:endParaRPr sz="900" b="1" u="none" strike="noStrike" cap="none" dirty="0">
                        <a:latin typeface="Open Sans"/>
                        <a:ea typeface="Open Sans"/>
                        <a:cs typeface="Open Sans"/>
                        <a:sym typeface="Open Sans"/>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On-Site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The shadower followed the shadowee as they performed and talked through their actions and activities.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The shadower observed the shadowee in the amount, the use, and the placement of technology, as well as use of alternatives to reliable technology (e.g. paper).</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Types of Participants: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Providers (MDs, DOs, NPs, PAs, Dentists, etc.)</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Staff (Nurses, Therapists, Lab, Pharmacy, Radiology, Behavioral Health, Community Health, etc.)</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Non-clinical (Billers, Schedulers, Referral Staff, Medical Records, etc.)</a:t>
                      </a:r>
                      <a:endParaRPr sz="900" b="1" u="none" strike="noStrike" cap="none" dirty="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3"/>
                  </a:ext>
                </a:extLst>
              </a:tr>
            </a:tbl>
          </a:graphicData>
        </a:graphic>
      </p:graphicFrame>
      <p:graphicFrame>
        <p:nvGraphicFramePr>
          <p:cNvPr id="430" name="Google Shape;430;g62bbe25350_2_28"/>
          <p:cNvGraphicFramePr/>
          <p:nvPr/>
        </p:nvGraphicFramePr>
        <p:xfrm>
          <a:off x="2775325" y="1425625"/>
          <a:ext cx="6215650" cy="3505200"/>
        </p:xfrm>
        <a:graphic>
          <a:graphicData uri="http://schemas.openxmlformats.org/drawingml/2006/table">
            <a:tbl>
              <a:tblPr>
                <a:noFill/>
                <a:tableStyleId>{95524DFE-0364-4873-A608-2054B03EDB84}</a:tableStyleId>
              </a:tblPr>
              <a:tblGrid>
                <a:gridCol w="621565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Information Technology Listening Sessions</a:t>
                      </a:r>
                      <a:endParaRPr sz="9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Goal: </a:t>
                      </a:r>
                      <a:r>
                        <a:rPr lang="en-US" sz="900" u="none" strike="noStrike" cap="none" dirty="0">
                          <a:latin typeface="Open Sans Light"/>
                          <a:ea typeface="Open Sans Light"/>
                          <a:cs typeface="Open Sans Light"/>
                          <a:sym typeface="Open Sans Light"/>
                        </a:rPr>
                        <a:t>Elicit information from the site’s Information Technology staff, those who support the end-users, to discuss their specific challenges and dreams related to the support of the site’s staff and equipment</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Description:  </a:t>
                      </a:r>
                      <a:endParaRPr sz="900" b="1" u="none" strike="noStrike" cap="none" dirty="0">
                        <a:latin typeface="Open Sans"/>
                        <a:ea typeface="Open Sans"/>
                        <a:cs typeface="Open Sans"/>
                        <a:sym typeface="Open Sans"/>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On-Site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Facilitator Led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Scribe supported</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Prompts used to focus the discussion:    (NOTE:  as the project progressed, prompts modified to reflect additional information needed to help Inform more in-depth understanding of the use and support needs for technology from the support staff’ perspective. </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What are the major activities you spend your time on in a normal day?</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How do you support end users?</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How do you prioritize issues?</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How do you get support and/or training?</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As we think about modernization, what are the challenges in data migration?</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What would help you do your job better?</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What keeps you up at night?</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Types of Participants: </a:t>
                      </a:r>
                      <a:endParaRPr sz="900" b="1" u="none" strike="noStrike" cap="none" dirty="0">
                        <a:latin typeface="Open Sans"/>
                        <a:ea typeface="Open Sans"/>
                        <a:cs typeface="Open Sans"/>
                        <a:sym typeface="Open Sans"/>
                      </a:endParaRPr>
                    </a:p>
                    <a:p>
                      <a:pPr marL="457200" marR="0" lvl="0" indent="-285750" algn="l" rtl="0">
                        <a:lnSpc>
                          <a:spcPct val="100000"/>
                        </a:lnSpc>
                        <a:spcBef>
                          <a:spcPts val="1000"/>
                        </a:spcBef>
                        <a:spcAft>
                          <a:spcPts val="0"/>
                        </a:spcAft>
                        <a:buClr>
                          <a:srgbClr val="000000"/>
                        </a:buClr>
                        <a:buSzPts val="900"/>
                        <a:buFont typeface="Muli Light"/>
                        <a:buChar char="●"/>
                      </a:pPr>
                      <a:r>
                        <a:rPr lang="en-US" sz="900" u="none" strike="noStrike" cap="none" dirty="0">
                          <a:latin typeface="Open Sans Light"/>
                          <a:ea typeface="Open Sans Light"/>
                          <a:cs typeface="Open Sans Light"/>
                          <a:sym typeface="Open Sans Light"/>
                        </a:rPr>
                        <a:t>Health Information Technology team members (Support Personnel, Help Desk, Clinical Application Coordinators, Clinical Informaticists, etc.)</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3"/>
                  </a:ext>
                </a:extLst>
              </a:tr>
            </a:tbl>
          </a:graphicData>
        </a:graphic>
      </p:graphicFrame>
      <p:graphicFrame>
        <p:nvGraphicFramePr>
          <p:cNvPr id="431" name="Google Shape;431;g62bbe25350_2_28"/>
          <p:cNvGraphicFramePr/>
          <p:nvPr>
            <p:extLst>
              <p:ext uri="{D42A27DB-BD31-4B8C-83A1-F6EECF244321}">
                <p14:modId xmlns:p14="http://schemas.microsoft.com/office/powerpoint/2010/main" val="3157462252"/>
              </p:ext>
            </p:extLst>
          </p:nvPr>
        </p:nvGraphicFramePr>
        <p:xfrm>
          <a:off x="2522075" y="1655700"/>
          <a:ext cx="6468900" cy="3322320"/>
        </p:xfrm>
        <a:graphic>
          <a:graphicData uri="http://schemas.openxmlformats.org/drawingml/2006/table">
            <a:tbl>
              <a:tblPr>
                <a:noFill/>
                <a:tableStyleId>{95524DFE-0364-4873-A608-2054B03EDB84}</a:tableStyleId>
              </a:tblPr>
              <a:tblGrid>
                <a:gridCol w="646890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Method: Facilitated User Listening Sessions (Example RPMS Site) </a:t>
                      </a:r>
                      <a:endParaRPr sz="12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Goal:  </a:t>
                      </a:r>
                      <a:r>
                        <a:rPr lang="en-US" sz="1200" u="none" strike="noStrike" cap="none" dirty="0">
                          <a:latin typeface="Open Sans Light"/>
                          <a:ea typeface="Open Sans Light"/>
                          <a:cs typeface="Open Sans Light"/>
                          <a:sym typeface="Open Sans Light"/>
                        </a:rPr>
                        <a:t>Elicit RPMS system users’ experiences with their HIT technology, gaps in the current </a:t>
                      </a:r>
                      <a:r>
                        <a:rPr lang="en-US" sz="1200" u="none" strike="noStrike" cap="none" dirty="0" smtClean="0">
                          <a:latin typeface="Open Sans Light"/>
                          <a:ea typeface="Open Sans Light"/>
                          <a:cs typeface="Open Sans Light"/>
                          <a:sym typeface="Open Sans Light"/>
                        </a:rPr>
                        <a:t>solution, </a:t>
                      </a:r>
                      <a:r>
                        <a:rPr lang="en-US" sz="1200" u="none" strike="noStrike" cap="none" dirty="0">
                          <a:latin typeface="Open Sans Light"/>
                          <a:ea typeface="Open Sans Light"/>
                          <a:cs typeface="Open Sans Light"/>
                          <a:sym typeface="Open Sans Light"/>
                        </a:rPr>
                        <a:t>and visions and goals for the future experience.  </a:t>
                      </a:r>
                      <a:endParaRPr sz="12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Method Description:  </a:t>
                      </a:r>
                      <a:endParaRPr sz="1200" b="1" u="none" strike="noStrike" cap="none" dirty="0">
                        <a:latin typeface="Open Sans"/>
                        <a:ea typeface="Open Sans"/>
                        <a:cs typeface="Open Sans"/>
                        <a:sym typeface="Open Sans"/>
                      </a:endParaRPr>
                    </a:p>
                    <a:p>
                      <a:pPr marL="457200" marR="0" lvl="0" indent="-304800" algn="l" rtl="0">
                        <a:lnSpc>
                          <a:spcPct val="100000"/>
                        </a:lnSpc>
                        <a:spcBef>
                          <a:spcPts val="100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On-Site </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Facilitator Led </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Scribe supported</a:t>
                      </a:r>
                      <a:endParaRPr sz="1200" u="none" strike="noStrike" cap="none" dirty="0">
                        <a:latin typeface="Open Sans Light"/>
                        <a:ea typeface="Open Sans Light"/>
                        <a:cs typeface="Open Sans Light"/>
                        <a:sym typeface="Open Sans Light"/>
                      </a:endParaRPr>
                    </a:p>
                    <a:p>
                      <a:pPr marL="457200" marR="0" lvl="1"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Participants were instructed to write their responses to each prompt on color-coded sticky notes</a:t>
                      </a:r>
                      <a:endParaRPr sz="1200" u="none" strike="noStrike" cap="none" dirty="0">
                        <a:latin typeface="Open Sans Light"/>
                        <a:ea typeface="Open Sans Light"/>
                        <a:cs typeface="Open Sans Light"/>
                        <a:sym typeface="Open Sans Light"/>
                      </a:endParaRPr>
                    </a:p>
                    <a:p>
                      <a:pPr marL="457200" marR="0" lvl="1"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Discussion followed after each prompt was addressed</a:t>
                      </a:r>
                      <a:endParaRPr sz="12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Prompts:  </a:t>
                      </a:r>
                      <a:r>
                        <a:rPr lang="en-US" sz="1200" u="none" strike="noStrike" cap="none" dirty="0">
                          <a:solidFill>
                            <a:schemeClr val="dk1"/>
                          </a:solidFill>
                          <a:latin typeface="Open Sans Light"/>
                          <a:ea typeface="Open Sans Light"/>
                          <a:cs typeface="Open Sans Light"/>
                          <a:sym typeface="Open Sans Light"/>
                        </a:rPr>
                        <a:t> </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100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is working well with the existing HIT system?</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could be improved with the existing HIT system?</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is their dream for HIT at their site?</a:t>
                      </a:r>
                      <a:endParaRPr sz="1200" b="1" u="none" strike="noStrike" cap="none" dirty="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63ace66576_0_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Example HCD Methods - Virtual Sessions</a:t>
            </a:r>
            <a:endParaRPr dirty="0"/>
          </a:p>
        </p:txBody>
      </p:sp>
      <p:sp>
        <p:nvSpPr>
          <p:cNvPr id="438" name="Google Shape;438;g63ace66576_0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23</a:t>
            </a:fld>
            <a:endParaRPr sz="1000" dirty="0"/>
          </a:p>
        </p:txBody>
      </p:sp>
      <p:sp>
        <p:nvSpPr>
          <p:cNvPr id="439" name="Google Shape;439;g63ace66576_0_0"/>
          <p:cNvSpPr/>
          <p:nvPr/>
        </p:nvSpPr>
        <p:spPr>
          <a:xfrm>
            <a:off x="238463" y="936663"/>
            <a:ext cx="2192400" cy="14559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40" name="Google Shape;440;g63ace66576_0_0"/>
          <p:cNvPicPr preferRelativeResize="0"/>
          <p:nvPr/>
        </p:nvPicPr>
        <p:blipFill rotWithShape="1">
          <a:blip r:embed="rId3">
            <a:alphaModFix/>
          </a:blip>
          <a:srcRect/>
          <a:stretch/>
        </p:blipFill>
        <p:spPr>
          <a:xfrm>
            <a:off x="939242" y="1570624"/>
            <a:ext cx="685800" cy="685800"/>
          </a:xfrm>
          <a:prstGeom prst="rect">
            <a:avLst/>
          </a:prstGeom>
          <a:noFill/>
          <a:ln>
            <a:noFill/>
          </a:ln>
        </p:spPr>
      </p:pic>
      <p:sp>
        <p:nvSpPr>
          <p:cNvPr id="441" name="Google Shape;441;g63ace66576_0_0"/>
          <p:cNvSpPr txBox="1"/>
          <p:nvPr/>
        </p:nvSpPr>
        <p:spPr>
          <a:xfrm>
            <a:off x="238475" y="1105725"/>
            <a:ext cx="21924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Understand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User Perspectives / Needs</a:t>
            </a:r>
            <a:endParaRPr sz="1100" b="0" i="0" u="none" strike="noStrike" cap="none" dirty="0">
              <a:solidFill>
                <a:srgbClr val="000000"/>
              </a:solidFill>
              <a:latin typeface="Arial"/>
              <a:ea typeface="Arial"/>
              <a:cs typeface="Arial"/>
              <a:sym typeface="Arial"/>
            </a:endParaRPr>
          </a:p>
        </p:txBody>
      </p:sp>
      <p:graphicFrame>
        <p:nvGraphicFramePr>
          <p:cNvPr id="442" name="Google Shape;442;g63ace66576_0_0"/>
          <p:cNvGraphicFramePr/>
          <p:nvPr>
            <p:extLst>
              <p:ext uri="{D42A27DB-BD31-4B8C-83A1-F6EECF244321}">
                <p14:modId xmlns:p14="http://schemas.microsoft.com/office/powerpoint/2010/main" val="3081240347"/>
              </p:ext>
            </p:extLst>
          </p:nvPr>
        </p:nvGraphicFramePr>
        <p:xfrm>
          <a:off x="2753825" y="1125025"/>
          <a:ext cx="5943600" cy="3870960"/>
        </p:xfrm>
        <a:graphic>
          <a:graphicData uri="http://schemas.openxmlformats.org/drawingml/2006/table">
            <a:tbl>
              <a:tblPr>
                <a:noFill/>
                <a:tableStyleId>{95524DFE-0364-4873-A608-2054B03EDB84}</a:tableStyleId>
              </a:tblPr>
              <a:tblGrid>
                <a:gridCol w="594360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Method:  Focused Sessions</a:t>
                      </a:r>
                      <a:endParaRPr sz="12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Goal: </a:t>
                      </a:r>
                      <a:r>
                        <a:rPr lang="en-US" sz="1200" u="none" strike="noStrike" cap="none" dirty="0">
                          <a:latin typeface="Open Sans Light"/>
                          <a:ea typeface="Open Sans Light"/>
                          <a:cs typeface="Open Sans Light"/>
                          <a:sym typeface="Open Sans Light"/>
                        </a:rPr>
                        <a:t>Ask specific questions of focused interest groups related to their interaction with the HIT system.</a:t>
                      </a:r>
                      <a:endParaRPr sz="12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Method Description:  </a:t>
                      </a:r>
                      <a:endParaRPr sz="1200" b="1" u="none" strike="noStrike" cap="none" dirty="0">
                        <a:latin typeface="Open Sans"/>
                        <a:ea typeface="Open Sans"/>
                        <a:cs typeface="Open Sans"/>
                        <a:sym typeface="Open Sans"/>
                      </a:endParaRPr>
                    </a:p>
                    <a:p>
                      <a:pPr marL="457200" marR="0" lvl="0" indent="-304800" algn="l" rtl="0">
                        <a:lnSpc>
                          <a:spcPct val="100000"/>
                        </a:lnSpc>
                        <a:spcBef>
                          <a:spcPts val="100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Invited specific groups to participate based on recommendation from National Indian Health Board</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Included groups who voiced an interest in participating</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Teleconference with members of each group (time 60 -90 minutes)</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Facilitator led</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Scribe supported</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Prompts used to focus the </a:t>
                      </a:r>
                      <a:r>
                        <a:rPr lang="en-US" sz="1200" u="none" strike="noStrike" cap="none" dirty="0" smtClean="0">
                          <a:latin typeface="Open Sans Light"/>
                          <a:ea typeface="Open Sans Light"/>
                          <a:cs typeface="Open Sans Light"/>
                          <a:sym typeface="Open Sans Light"/>
                        </a:rPr>
                        <a:t>discussion (</a:t>
                      </a:r>
                      <a:r>
                        <a:rPr lang="en-US" sz="1200" u="none" strike="noStrike" cap="none" dirty="0">
                          <a:latin typeface="Open Sans Light"/>
                          <a:ea typeface="Open Sans Light"/>
                          <a:cs typeface="Open Sans Light"/>
                          <a:sym typeface="Open Sans Light"/>
                        </a:rPr>
                        <a:t>NOTE</a:t>
                      </a:r>
                      <a:r>
                        <a:rPr lang="en-US" sz="1200" u="none" strike="noStrike" cap="none" dirty="0" smtClean="0">
                          <a:latin typeface="Open Sans Light"/>
                          <a:ea typeface="Open Sans Light"/>
                          <a:cs typeface="Open Sans Light"/>
                          <a:sym typeface="Open Sans Light"/>
                        </a:rPr>
                        <a:t>: the </a:t>
                      </a:r>
                      <a:r>
                        <a:rPr lang="en-US" sz="1200" u="none" strike="noStrike" cap="none" dirty="0">
                          <a:latin typeface="Open Sans Light"/>
                          <a:ea typeface="Open Sans Light"/>
                          <a:cs typeface="Open Sans Light"/>
                          <a:sym typeface="Open Sans Light"/>
                        </a:rPr>
                        <a:t>exact wording of prompts varied depending on the groups involved)</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Discussion followed after each prompt</a:t>
                      </a:r>
                      <a:endParaRPr sz="12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dk1"/>
                          </a:solidFill>
                          <a:latin typeface="Open Sans"/>
                          <a:ea typeface="Open Sans"/>
                          <a:cs typeface="Open Sans"/>
                          <a:sym typeface="Open Sans"/>
                        </a:rPr>
                        <a:t>Prompts:  </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100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is working well with the existing HIT system?</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could be improved with the existing HIT system?</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is their dream for HIT at their site?</a:t>
                      </a:r>
                      <a:endParaRPr sz="1200" b="1" u="none" strike="noStrike" cap="none" dirty="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3"/>
                  </a:ext>
                </a:extLst>
              </a:tr>
            </a:tbl>
          </a:graphicData>
        </a:graphic>
      </p:graphicFrame>
      <p:sp>
        <p:nvSpPr>
          <p:cNvPr id="443" name="Google Shape;443;g63ace66576_0_0"/>
          <p:cNvSpPr txBox="1"/>
          <p:nvPr/>
        </p:nvSpPr>
        <p:spPr>
          <a:xfrm>
            <a:off x="129998" y="249936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I/T/U Site Visits</a:t>
            </a:r>
            <a:endParaRPr sz="1100" b="0" i="0" u="none" strike="noStrike" cap="none" dirty="0">
              <a:solidFill>
                <a:srgbClr val="000000"/>
              </a:solidFill>
              <a:latin typeface="Arial"/>
              <a:ea typeface="Arial"/>
              <a:cs typeface="Arial"/>
              <a:sym typeface="Arial"/>
            </a:endParaRPr>
          </a:p>
        </p:txBody>
      </p:sp>
      <p:sp>
        <p:nvSpPr>
          <p:cNvPr id="444" name="Google Shape;444;g63ace66576_0_0"/>
          <p:cNvSpPr txBox="1"/>
          <p:nvPr/>
        </p:nvSpPr>
        <p:spPr>
          <a:xfrm>
            <a:off x="129998" y="2837594"/>
            <a:ext cx="2304300" cy="276900"/>
          </a:xfrm>
          <a:prstGeom prst="rect">
            <a:avLst/>
          </a:prstGeom>
          <a:solidFill>
            <a:schemeClr val="accent4"/>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Virtual Sessions</a:t>
            </a:r>
            <a:endParaRPr sz="1100" b="0" i="0" u="none" strike="noStrike" cap="none" dirty="0">
              <a:solidFill>
                <a:srgbClr val="000000"/>
              </a:solidFill>
              <a:latin typeface="Arial"/>
              <a:ea typeface="Arial"/>
              <a:cs typeface="Arial"/>
              <a:sym typeface="Arial"/>
            </a:endParaRPr>
          </a:p>
        </p:txBody>
      </p:sp>
      <p:sp>
        <p:nvSpPr>
          <p:cNvPr id="445" name="Google Shape;445;g63ace66576_0_0"/>
          <p:cNvSpPr txBox="1"/>
          <p:nvPr/>
        </p:nvSpPr>
        <p:spPr>
          <a:xfrm>
            <a:off x="129998" y="3158732"/>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Data Calls</a:t>
            </a: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639d912e93_2_26"/>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Example HCD Methods - Data Calls</a:t>
            </a:r>
            <a:endParaRPr dirty="0"/>
          </a:p>
        </p:txBody>
      </p:sp>
      <p:sp>
        <p:nvSpPr>
          <p:cNvPr id="452" name="Google Shape;452;g639d912e93_2_26"/>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24</a:t>
            </a:fld>
            <a:endParaRPr sz="1000" dirty="0"/>
          </a:p>
        </p:txBody>
      </p:sp>
      <p:sp>
        <p:nvSpPr>
          <p:cNvPr id="453" name="Google Shape;453;g639d912e93_2_26"/>
          <p:cNvSpPr/>
          <p:nvPr/>
        </p:nvSpPr>
        <p:spPr>
          <a:xfrm>
            <a:off x="238463" y="936663"/>
            <a:ext cx="2192400" cy="14559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54" name="Google Shape;454;g639d912e93_2_26"/>
          <p:cNvPicPr preferRelativeResize="0"/>
          <p:nvPr/>
        </p:nvPicPr>
        <p:blipFill rotWithShape="1">
          <a:blip r:embed="rId3">
            <a:alphaModFix/>
          </a:blip>
          <a:srcRect/>
          <a:stretch/>
        </p:blipFill>
        <p:spPr>
          <a:xfrm>
            <a:off x="939242" y="1570624"/>
            <a:ext cx="685800" cy="685800"/>
          </a:xfrm>
          <a:prstGeom prst="rect">
            <a:avLst/>
          </a:prstGeom>
          <a:noFill/>
          <a:ln>
            <a:noFill/>
          </a:ln>
        </p:spPr>
      </p:pic>
      <p:sp>
        <p:nvSpPr>
          <p:cNvPr id="455" name="Google Shape;455;g639d912e93_2_26"/>
          <p:cNvSpPr txBox="1"/>
          <p:nvPr/>
        </p:nvSpPr>
        <p:spPr>
          <a:xfrm>
            <a:off x="238475" y="1105725"/>
            <a:ext cx="21924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Understand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User Perspectives / Needs</a:t>
            </a:r>
            <a:endParaRPr sz="1100" b="0" i="0" u="none" strike="noStrike" cap="none" dirty="0">
              <a:solidFill>
                <a:srgbClr val="000000"/>
              </a:solidFill>
              <a:latin typeface="Arial"/>
              <a:ea typeface="Arial"/>
              <a:cs typeface="Arial"/>
              <a:sym typeface="Arial"/>
            </a:endParaRPr>
          </a:p>
        </p:txBody>
      </p:sp>
      <p:sp>
        <p:nvSpPr>
          <p:cNvPr id="456" name="Google Shape;456;g639d912e93_2_26"/>
          <p:cNvSpPr txBox="1"/>
          <p:nvPr/>
        </p:nvSpPr>
        <p:spPr>
          <a:xfrm>
            <a:off x="129998" y="249936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Calibri"/>
                <a:ea typeface="Calibri"/>
                <a:cs typeface="Calibri"/>
                <a:sym typeface="Calibri"/>
              </a:rPr>
              <a:t>I/T/U Site Visits</a:t>
            </a:r>
            <a:endParaRPr sz="1100" b="0" i="0" u="none" strike="noStrike" cap="none" dirty="0">
              <a:solidFill>
                <a:srgbClr val="000000"/>
              </a:solidFill>
              <a:latin typeface="Arial"/>
              <a:ea typeface="Arial"/>
              <a:cs typeface="Arial"/>
              <a:sym typeface="Arial"/>
            </a:endParaRPr>
          </a:p>
        </p:txBody>
      </p:sp>
      <p:sp>
        <p:nvSpPr>
          <p:cNvPr id="457" name="Google Shape;457;g639d912e93_2_26"/>
          <p:cNvSpPr txBox="1"/>
          <p:nvPr/>
        </p:nvSpPr>
        <p:spPr>
          <a:xfrm>
            <a:off x="129998" y="283759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Virtual Sessions</a:t>
            </a:r>
            <a:endParaRPr sz="1100" b="0" i="0" u="none" strike="noStrike" cap="none" dirty="0">
              <a:solidFill>
                <a:srgbClr val="000000"/>
              </a:solidFill>
              <a:latin typeface="Arial"/>
              <a:ea typeface="Arial"/>
              <a:cs typeface="Arial"/>
              <a:sym typeface="Arial"/>
            </a:endParaRPr>
          </a:p>
        </p:txBody>
      </p:sp>
      <p:sp>
        <p:nvSpPr>
          <p:cNvPr id="458" name="Google Shape;458;g639d912e93_2_26"/>
          <p:cNvSpPr txBox="1"/>
          <p:nvPr/>
        </p:nvSpPr>
        <p:spPr>
          <a:xfrm>
            <a:off x="129998" y="3158732"/>
            <a:ext cx="2304300" cy="276900"/>
          </a:xfrm>
          <a:prstGeom prst="rect">
            <a:avLst/>
          </a:prstGeom>
          <a:solidFill>
            <a:schemeClr val="accent4"/>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Data Calls</a:t>
            </a:r>
            <a:endParaRPr sz="1100" b="0" i="0" u="none" strike="noStrike" cap="none" dirty="0">
              <a:solidFill>
                <a:srgbClr val="000000"/>
              </a:solidFill>
              <a:latin typeface="Arial"/>
              <a:ea typeface="Arial"/>
              <a:cs typeface="Arial"/>
              <a:sym typeface="Arial"/>
            </a:endParaRPr>
          </a:p>
        </p:txBody>
      </p:sp>
      <p:graphicFrame>
        <p:nvGraphicFramePr>
          <p:cNvPr id="459" name="Google Shape;459;g639d912e93_2_26"/>
          <p:cNvGraphicFramePr/>
          <p:nvPr>
            <p:extLst>
              <p:ext uri="{D42A27DB-BD31-4B8C-83A1-F6EECF244321}">
                <p14:modId xmlns:p14="http://schemas.microsoft.com/office/powerpoint/2010/main" val="2156297360"/>
              </p:ext>
            </p:extLst>
          </p:nvPr>
        </p:nvGraphicFramePr>
        <p:xfrm>
          <a:off x="2612571" y="936663"/>
          <a:ext cx="6167044" cy="3906520"/>
        </p:xfrm>
        <a:graphic>
          <a:graphicData uri="http://schemas.openxmlformats.org/drawingml/2006/table">
            <a:tbl>
              <a:tblPr>
                <a:noFill/>
                <a:tableStyleId>{95524DFE-0364-4873-A608-2054B03EDB84}</a:tableStyleId>
              </a:tblPr>
              <a:tblGrid>
                <a:gridCol w="6167044">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Qualitative Questions from the Data Call </a:t>
                      </a:r>
                      <a:endParaRPr sz="9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Goal: </a:t>
                      </a:r>
                      <a:r>
                        <a:rPr lang="en-US" sz="900" u="none" strike="noStrike" cap="none" dirty="0">
                          <a:latin typeface="Open Sans"/>
                          <a:ea typeface="Open Sans"/>
                          <a:cs typeface="Open Sans"/>
                          <a:sym typeface="Open Sans"/>
                        </a:rPr>
                        <a:t>   To acquire additional comments from data call respondents</a:t>
                      </a:r>
                      <a:endParaRPr sz="900" u="none" strike="noStrike" cap="none" dirty="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Description: </a:t>
                      </a:r>
                      <a:endParaRPr sz="900" b="1" u="none" strike="noStrike" cap="none" dirty="0">
                        <a:latin typeface="Open Sans"/>
                        <a:ea typeface="Open Sans"/>
                        <a:cs typeface="Open Sans"/>
                        <a:sym typeface="Open Sans"/>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Web-based questionnaire (approximately 15 minutes).</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Questionnaire domains developed by a team of experts contracted to assist IHS in their decision making process.</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Initial questions adapted from previous work.</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Final questionnaire developed through discussion with the expert team.</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1,893 survey responses received. Of these, 889 made one or more qualitative comments, </a:t>
                      </a:r>
                      <a:r>
                        <a:rPr lang="en-US" sz="900" u="none" strike="noStrike" cap="none" dirty="0" smtClean="0">
                          <a:latin typeface="Open Sans Light"/>
                          <a:ea typeface="Open Sans Light"/>
                          <a:cs typeface="Open Sans Light"/>
                          <a:sym typeface="Open Sans Light"/>
                        </a:rPr>
                        <a:t>totaling </a:t>
                      </a:r>
                      <a:r>
                        <a:rPr lang="en-US" sz="900" u="none" strike="noStrike" cap="none" dirty="0">
                          <a:latin typeface="Open Sans Light"/>
                          <a:ea typeface="Open Sans Light"/>
                          <a:cs typeface="Open Sans Light"/>
                          <a:sym typeface="Open Sans Light"/>
                        </a:rPr>
                        <a:t>to 1,842 comments extracted from the data call</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solidFill>
                            <a:schemeClr val="dk1"/>
                          </a:solidFill>
                          <a:latin typeface="Open Sans"/>
                          <a:ea typeface="Open Sans"/>
                          <a:cs typeface="Open Sans"/>
                          <a:sym typeface="Open Sans"/>
                        </a:rPr>
                        <a:t>Question Domains: </a:t>
                      </a:r>
                      <a:endParaRPr sz="900" b="1" u="none" strike="noStrike" cap="none" dirty="0">
                        <a:solidFill>
                          <a:schemeClr val="dk1"/>
                        </a:solidFill>
                        <a:latin typeface="Open Sans"/>
                        <a:ea typeface="Open Sans"/>
                        <a:cs typeface="Open Sans"/>
                        <a:sym typeface="Open Sans"/>
                      </a:endParaRPr>
                    </a:p>
                    <a:p>
                      <a:pPr marL="914400" marR="0" lvl="1" indent="-285750" algn="l" rtl="0">
                        <a:lnSpc>
                          <a:spcPct val="100000"/>
                        </a:lnSpc>
                        <a:spcBef>
                          <a:spcPts val="0"/>
                        </a:spcBef>
                        <a:spcAft>
                          <a:spcPts val="0"/>
                        </a:spcAft>
                        <a:buClr>
                          <a:schemeClr val="dk1"/>
                        </a:buClr>
                        <a:buSzPts val="900"/>
                        <a:buFont typeface="Open Sans Light"/>
                        <a:buChar char="○"/>
                      </a:pPr>
                      <a:r>
                        <a:rPr lang="en-US" sz="900" u="none" strike="noStrike" cap="none" dirty="0">
                          <a:solidFill>
                            <a:schemeClr val="dk1"/>
                          </a:solidFill>
                          <a:latin typeface="Open Sans Light"/>
                          <a:ea typeface="Open Sans Light"/>
                          <a:cs typeface="Open Sans Light"/>
                          <a:sym typeface="Open Sans Light"/>
                        </a:rPr>
                        <a:t>Overall system satisfaction</a:t>
                      </a:r>
                      <a:endParaRPr sz="900" u="none" strike="noStrike" cap="none" dirty="0">
                        <a:solidFill>
                          <a:schemeClr val="dk1"/>
                        </a:solidFill>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chemeClr val="dk1"/>
                        </a:buClr>
                        <a:buSzPts val="900"/>
                        <a:buFont typeface="Open Sans Light"/>
                        <a:buChar char="○"/>
                      </a:pPr>
                      <a:r>
                        <a:rPr lang="en-US" sz="900" u="none" strike="noStrike" cap="none" dirty="0">
                          <a:solidFill>
                            <a:schemeClr val="dk1"/>
                          </a:solidFill>
                          <a:latin typeface="Open Sans Light"/>
                          <a:ea typeface="Open Sans Light"/>
                          <a:cs typeface="Open Sans Light"/>
                          <a:sym typeface="Open Sans Light"/>
                        </a:rPr>
                        <a:t>Desired functionality</a:t>
                      </a:r>
                      <a:endParaRPr sz="900" u="none" strike="noStrike" cap="none" dirty="0">
                        <a:solidFill>
                          <a:schemeClr val="dk1"/>
                        </a:solidFill>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chemeClr val="dk1"/>
                        </a:buClr>
                        <a:buSzPts val="900"/>
                        <a:buFont typeface="Open Sans Light"/>
                        <a:buChar char="○"/>
                      </a:pPr>
                      <a:r>
                        <a:rPr lang="en-US" sz="900" u="none" strike="noStrike" cap="none" dirty="0">
                          <a:solidFill>
                            <a:schemeClr val="dk1"/>
                          </a:solidFill>
                          <a:latin typeface="Open Sans Light"/>
                          <a:ea typeface="Open Sans Light"/>
                          <a:cs typeface="Open Sans Light"/>
                          <a:sym typeface="Open Sans Light"/>
                        </a:rPr>
                        <a:t>Concerns related to the current system</a:t>
                      </a:r>
                      <a:endParaRPr sz="900" u="none" strike="noStrike" cap="none" dirty="0">
                        <a:solidFill>
                          <a:schemeClr val="dk1"/>
                        </a:solidFill>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chemeClr val="dk1"/>
                        </a:buClr>
                        <a:buSzPts val="900"/>
                        <a:buFont typeface="Open Sans Light"/>
                        <a:buChar char="○"/>
                      </a:pPr>
                      <a:r>
                        <a:rPr lang="en-US" sz="900" u="none" strike="noStrike" cap="none" dirty="0">
                          <a:solidFill>
                            <a:schemeClr val="dk1"/>
                          </a:solidFill>
                          <a:latin typeface="Open Sans Light"/>
                          <a:ea typeface="Open Sans Light"/>
                          <a:cs typeface="Open Sans Light"/>
                          <a:sym typeface="Open Sans Light"/>
                        </a:rPr>
                        <a:t>Performance of current system</a:t>
                      </a:r>
                      <a:endParaRPr sz="900" u="none" strike="noStrike" cap="none" dirty="0">
                        <a:solidFill>
                          <a:schemeClr val="dk1"/>
                        </a:solidFill>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chemeClr val="dk1"/>
                        </a:buClr>
                        <a:buSzPts val="900"/>
                        <a:buFont typeface="Open Sans Light"/>
                        <a:buChar char="○"/>
                      </a:pPr>
                      <a:r>
                        <a:rPr lang="en-US" sz="900" u="none" strike="noStrike" cap="none" dirty="0">
                          <a:solidFill>
                            <a:schemeClr val="dk1"/>
                          </a:solidFill>
                          <a:latin typeface="Open Sans Light"/>
                          <a:ea typeface="Open Sans Light"/>
                          <a:cs typeface="Open Sans Light"/>
                          <a:sym typeface="Open Sans Light"/>
                        </a:rPr>
                        <a:t>Organizational readiness for change</a:t>
                      </a:r>
                      <a:endParaRPr sz="900" b="1" u="none" strike="noStrike" cap="none" dirty="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Types of Participants: </a:t>
                      </a:r>
                      <a:r>
                        <a:rPr lang="en-US" sz="900" u="none" strike="noStrike" cap="none" dirty="0">
                          <a:latin typeface="Open Sans"/>
                          <a:ea typeface="Open Sans"/>
                          <a:cs typeface="Open Sans"/>
                          <a:sym typeface="Open Sans"/>
                        </a:rPr>
                        <a:t> </a:t>
                      </a:r>
                      <a:endParaRPr sz="900" u="none" strike="noStrike" cap="none" dirty="0">
                        <a:latin typeface="Open Sans"/>
                        <a:ea typeface="Open Sans"/>
                        <a:cs typeface="Open Sans"/>
                        <a:sym typeface="Open Sans"/>
                      </a:endParaRPr>
                    </a:p>
                    <a:p>
                      <a:pPr marL="398463" marR="0" lvl="0" indent="-227013"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Executive Leadership (CEO, CMO, CNO, CIO, IT Supervisor)</a:t>
                      </a:r>
                      <a:endParaRPr sz="900" u="none" strike="noStrike" cap="none" dirty="0">
                        <a:latin typeface="Open Sans Light"/>
                        <a:ea typeface="Open Sans Light"/>
                        <a:cs typeface="Open Sans Light"/>
                        <a:sym typeface="Open Sans Light"/>
                      </a:endParaRPr>
                    </a:p>
                    <a:p>
                      <a:pPr marL="398463" marR="0" lvl="0" indent="-227013"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Providers (MDs, DOs, NPs, PAs, Dentists, etc.)</a:t>
                      </a:r>
                      <a:endParaRPr sz="900" u="none" strike="noStrike" cap="none" dirty="0">
                        <a:latin typeface="Open Sans Light"/>
                        <a:ea typeface="Open Sans Light"/>
                        <a:cs typeface="Open Sans Light"/>
                        <a:sym typeface="Open Sans Light"/>
                      </a:endParaRPr>
                    </a:p>
                    <a:p>
                      <a:pPr marL="398463" marR="0" lvl="0" indent="-227013"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Staff (Nurses, Therapists, Lab, Pharmacy, Radiology, Behavioral Health, Community Health, etc.)</a:t>
                      </a:r>
                      <a:endParaRPr sz="900" u="none" strike="noStrike" cap="none" dirty="0">
                        <a:latin typeface="Open Sans Light"/>
                        <a:ea typeface="Open Sans Light"/>
                        <a:cs typeface="Open Sans Light"/>
                        <a:sym typeface="Open Sans Light"/>
                      </a:endParaRPr>
                    </a:p>
                    <a:p>
                      <a:pPr marL="398463" marR="0" lvl="0" indent="-227013"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Non-clinical (Billers, Schedulers, Referral Staff, Medical Records, etc.)</a:t>
                      </a:r>
                      <a:endParaRPr sz="900" u="none" strike="noStrike" cap="none" dirty="0">
                        <a:latin typeface="Open Sans Light"/>
                        <a:ea typeface="Open Sans Light"/>
                        <a:cs typeface="Open Sans Light"/>
                        <a:sym typeface="Open Sans Light"/>
                      </a:endParaRPr>
                    </a:p>
                    <a:p>
                      <a:pPr marL="398463" marR="0" lvl="0" indent="-227013"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Health Information Technology team members (Support Personnel, Help Desk, Clinical Informaticists, etc.)</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62899f384e_0_436"/>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Methods - Analysis / </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9"/>
                  </a:ext>
                </a:extLst>
              </a:rPr>
              <a:t>Synthesis</a:t>
            </a:r>
            <a:r>
              <a:rPr lang="en-US" dirty="0"/>
              <a:t> </a:t>
            </a:r>
            <a:endParaRPr dirty="0"/>
          </a:p>
        </p:txBody>
      </p:sp>
      <p:sp>
        <p:nvSpPr>
          <p:cNvPr id="466" name="Google Shape;466;g62899f384e_0_436"/>
          <p:cNvSpPr txBox="1">
            <a:spLocks noGrp="1"/>
          </p:cNvSpPr>
          <p:nvPr>
            <p:ph type="body" idx="1"/>
          </p:nvPr>
        </p:nvSpPr>
        <p:spPr>
          <a:xfrm>
            <a:off x="547075" y="939250"/>
            <a:ext cx="3872400" cy="3570900"/>
          </a:xfrm>
          <a:prstGeom prst="rect">
            <a:avLst/>
          </a:prstGeom>
          <a:noFill/>
          <a:ln>
            <a:noFill/>
          </a:ln>
        </p:spPr>
        <p:txBody>
          <a:bodyPr spcFirstLastPara="1" wrap="square" lIns="0" tIns="0" rIns="0" bIns="0" anchor="t" anchorCtr="0">
            <a:noAutofit/>
          </a:bodyPr>
          <a:lstStyle/>
          <a:p>
            <a:pPr marL="457200" marR="0" lvl="0" indent="-317500" algn="l" rtl="0">
              <a:lnSpc>
                <a:spcPct val="100000"/>
              </a:lnSpc>
              <a:spcBef>
                <a:spcPts val="0"/>
              </a:spcBef>
              <a:spcAft>
                <a:spcPts val="0"/>
              </a:spcAft>
              <a:buClr>
                <a:schemeClr val="dk1"/>
              </a:buClr>
              <a:buSzPts val="1400"/>
              <a:buAutoNum type="arabicPeriod"/>
            </a:pPr>
            <a:r>
              <a:rPr lang="en-US" dirty="0">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0"/>
                  </a:ext>
                </a:extLst>
              </a:rPr>
              <a:t>Concrete descriptions from participants are extracted</a:t>
            </a:r>
            <a:endParaRPr dirty="0">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AutoNum type="arabicPeriod"/>
            </a:pPr>
            <a:r>
              <a:rPr lang="en-US" dirty="0">
                <a:latin typeface="Calibri"/>
                <a:ea typeface="Calibri"/>
                <a:cs typeface="Calibri"/>
                <a:sym typeface="Calibri"/>
              </a:rPr>
              <a:t>Organized into categories and explored relationships to create a model of “what is”</a:t>
            </a:r>
            <a:endParaRPr dirty="0">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AutoNum type="arabicPeriod"/>
            </a:pPr>
            <a:r>
              <a:rPr lang="en-US" dirty="0">
                <a:latin typeface="Calibri"/>
                <a:ea typeface="Calibri"/>
                <a:cs typeface="Calibri"/>
                <a:sym typeface="Calibri"/>
              </a:rPr>
              <a:t>Create an abstract model of what “could be” </a:t>
            </a:r>
            <a:r>
              <a:rPr lang="en-US" dirty="0">
                <a:latin typeface="Open Sans Light"/>
                <a:ea typeface="Open Sans Light"/>
                <a:cs typeface="Open Sans Light"/>
                <a:sym typeface="Open Sans Light"/>
              </a:rPr>
              <a:t> </a:t>
            </a:r>
            <a:endParaRPr dirty="0">
              <a:latin typeface="Open Sans Light"/>
              <a:ea typeface="Open Sans Light"/>
              <a:cs typeface="Open Sans Light"/>
              <a:sym typeface="Open Sans Light"/>
            </a:endParaRPr>
          </a:p>
          <a:p>
            <a:pPr marL="0" lvl="0" indent="0" algn="l" rtl="0">
              <a:lnSpc>
                <a:spcPct val="114000"/>
              </a:lnSpc>
              <a:spcBef>
                <a:spcPts val="1000"/>
              </a:spcBef>
              <a:spcAft>
                <a:spcPts val="0"/>
              </a:spcAft>
              <a:buSzPts val="1400"/>
              <a:buNone/>
            </a:pPr>
            <a:endParaRPr dirty="0">
              <a:latin typeface="Open Sans Light"/>
              <a:ea typeface="Open Sans Light"/>
              <a:cs typeface="Open Sans Light"/>
              <a:sym typeface="Open Sans Light"/>
            </a:endParaRPr>
          </a:p>
          <a:p>
            <a:pPr marL="0" lvl="0" indent="0" algn="l" rtl="0">
              <a:lnSpc>
                <a:spcPct val="114000"/>
              </a:lnSpc>
              <a:spcBef>
                <a:spcPts val="1000"/>
              </a:spcBef>
              <a:spcAft>
                <a:spcPts val="0"/>
              </a:spcAft>
              <a:buSzPts val="1400"/>
              <a:buNone/>
            </a:pPr>
            <a:endParaRPr sz="1100" dirty="0">
              <a:latin typeface="Open Sans Light"/>
              <a:ea typeface="Open Sans Light"/>
              <a:cs typeface="Open Sans Light"/>
              <a:sym typeface="Open Sans Light"/>
            </a:endParaRPr>
          </a:p>
          <a:p>
            <a:pPr marL="0" lvl="0" indent="0" algn="l" rtl="0">
              <a:lnSpc>
                <a:spcPct val="114000"/>
              </a:lnSpc>
              <a:spcBef>
                <a:spcPts val="1000"/>
              </a:spcBef>
              <a:spcAft>
                <a:spcPts val="0"/>
              </a:spcAft>
              <a:buClr>
                <a:schemeClr val="dk1"/>
              </a:buClr>
              <a:buSzPts val="1100"/>
              <a:buFont typeface="Arial"/>
              <a:buNone/>
            </a:pPr>
            <a:endParaRPr sz="1100" dirty="0">
              <a:latin typeface="Open Sans Light"/>
              <a:ea typeface="Open Sans Light"/>
              <a:cs typeface="Open Sans Light"/>
              <a:sym typeface="Open Sans Light"/>
            </a:endParaRPr>
          </a:p>
        </p:txBody>
      </p:sp>
      <p:sp>
        <p:nvSpPr>
          <p:cNvPr id="467" name="Google Shape;467;g62899f384e_0_436"/>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25</a:t>
            </a:fld>
            <a:endParaRPr sz="1000" dirty="0"/>
          </a:p>
        </p:txBody>
      </p:sp>
      <p:pic>
        <p:nvPicPr>
          <p:cNvPr id="468" name="Google Shape;468;g62899f384e_0_436"/>
          <p:cNvPicPr preferRelativeResize="0"/>
          <p:nvPr/>
        </p:nvPicPr>
        <p:blipFill rotWithShape="1">
          <a:blip r:embed="rId3">
            <a:alphaModFix/>
          </a:blip>
          <a:srcRect/>
          <a:stretch/>
        </p:blipFill>
        <p:spPr>
          <a:xfrm>
            <a:off x="4626550" y="892675"/>
            <a:ext cx="3974349" cy="3109700"/>
          </a:xfrm>
          <a:prstGeom prst="rect">
            <a:avLst/>
          </a:prstGeom>
          <a:noFill/>
          <a:ln w="28575" cap="flat" cmpd="sng">
            <a:solidFill>
              <a:srgbClr val="8E0019"/>
            </a:solidFill>
            <a:prstDash val="solid"/>
            <a:round/>
            <a:headEnd type="none" w="sm" len="sm"/>
            <a:tailEnd type="none" w="sm" len="sm"/>
          </a:ln>
        </p:spPr>
      </p:pic>
      <p:sp>
        <p:nvSpPr>
          <p:cNvPr id="469" name="Google Shape;469;g62899f384e_0_436"/>
          <p:cNvSpPr txBox="1"/>
          <p:nvPr/>
        </p:nvSpPr>
        <p:spPr>
          <a:xfrm>
            <a:off x="366200" y="4622625"/>
            <a:ext cx="7901400" cy="4596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300"/>
              </a:spcBef>
              <a:spcAft>
                <a:spcPts val="300"/>
              </a:spcAft>
              <a:buNone/>
            </a:pPr>
            <a:r>
              <a:rPr lang="en-US" sz="1100" b="1" dirty="0">
                <a:solidFill>
                  <a:srgbClr val="FFFFFF"/>
                </a:solidFill>
                <a:latin typeface="Open Sans"/>
                <a:ea typeface="Open Sans"/>
                <a:cs typeface="Open Sans"/>
                <a:sym typeface="Open Sans"/>
              </a:rPr>
              <a:t>Dubberly H, Evenson S, Robinson R. The Analysis- Synthesis Bridge Model. [Internet]. San Francisco (CA): Dubberly Design Office; [2008 Mar 1, cited 2019 July 7]. </a:t>
            </a:r>
            <a:endParaRPr sz="1400" b="1" i="0" u="none" strike="noStrike" cap="none" dirty="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624d7ceca9_0_42"/>
          <p:cNvSpPr txBox="1">
            <a:spLocks noGrp="1"/>
          </p:cNvSpPr>
          <p:nvPr>
            <p:ph type="body" idx="1"/>
          </p:nvPr>
        </p:nvSpPr>
        <p:spPr>
          <a:xfrm>
            <a:off x="2787650" y="1259360"/>
            <a:ext cx="3566700" cy="11121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1400"/>
              <a:buNone/>
            </a:pPr>
            <a:r>
              <a:rPr lang="en-US" dirty="0"/>
              <a:t>Thank you!</a:t>
            </a:r>
            <a:endParaRPr dirty="0"/>
          </a:p>
          <a:p>
            <a:pPr marL="0" lvl="1" indent="0" algn="ctr" rtl="0">
              <a:lnSpc>
                <a:spcPct val="100000"/>
              </a:lnSpc>
              <a:spcBef>
                <a:spcPts val="1000"/>
              </a:spcBef>
              <a:spcAft>
                <a:spcPts val="0"/>
              </a:spcAft>
              <a:buSzPts val="2400"/>
              <a:buNone/>
            </a:pPr>
            <a:r>
              <a:rPr lang="en-US" dirty="0"/>
              <a:t>Email me at: </a:t>
            </a:r>
            <a:r>
              <a:rPr lang="en-US" u="sng" dirty="0">
                <a:solidFill>
                  <a:schemeClr val="hlink"/>
                </a:solidFill>
                <a:hlinkClick r:id="rId3"/>
              </a:rPr>
              <a:t>jeshiver@regenstrief.org</a:t>
            </a:r>
            <a:endParaRP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624d7ceca9_0_46"/>
          <p:cNvSpPr txBox="1">
            <a:spLocks noGrp="1"/>
          </p:cNvSpPr>
          <p:nvPr>
            <p:ph type="subTitle" idx="1"/>
          </p:nvPr>
        </p:nvSpPr>
        <p:spPr>
          <a:xfrm>
            <a:off x="552920" y="2382518"/>
            <a:ext cx="3956100" cy="872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Font typeface="Arial"/>
              <a:buNone/>
            </a:pPr>
            <a:r>
              <a:rPr lang="en-US" dirty="0"/>
              <a:t>Joseph Amlung</a:t>
            </a:r>
            <a:endParaRPr dirty="0"/>
          </a:p>
          <a:p>
            <a:pPr marL="0" lvl="1" indent="0" algn="l" rtl="0">
              <a:lnSpc>
                <a:spcPct val="100000"/>
              </a:lnSpc>
              <a:spcBef>
                <a:spcPts val="400"/>
              </a:spcBef>
              <a:spcAft>
                <a:spcPts val="0"/>
              </a:spcAft>
              <a:buSzPts val="1600"/>
              <a:buNone/>
            </a:pPr>
            <a:r>
              <a:rPr lang="en-US" dirty="0"/>
              <a:t>Regenstrief Institute</a:t>
            </a:r>
            <a:endParaRPr dirty="0"/>
          </a:p>
          <a:p>
            <a:pPr marL="0" lvl="1" indent="0" algn="l" rtl="0">
              <a:lnSpc>
                <a:spcPct val="100000"/>
              </a:lnSpc>
              <a:spcBef>
                <a:spcPts val="400"/>
              </a:spcBef>
              <a:spcAft>
                <a:spcPts val="0"/>
              </a:spcAft>
              <a:buSzPts val="1600"/>
              <a:buNone/>
            </a:pPr>
            <a:r>
              <a:rPr lang="en-US" dirty="0"/>
              <a:t>Twitter: #AMIA2019</a:t>
            </a:r>
            <a:endParaRPr dirty="0"/>
          </a:p>
        </p:txBody>
      </p:sp>
      <p:sp>
        <p:nvSpPr>
          <p:cNvPr id="480" name="Google Shape;480;g624d7ceca9_0_46"/>
          <p:cNvSpPr txBox="1">
            <a:spLocks noGrp="1"/>
          </p:cNvSpPr>
          <p:nvPr>
            <p:ph type="body" idx="2"/>
          </p:nvPr>
        </p:nvSpPr>
        <p:spPr>
          <a:xfrm>
            <a:off x="553601" y="1025725"/>
            <a:ext cx="6509700" cy="1112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US" dirty="0"/>
              <a:t>HCD Tooling, Process, and Findings </a:t>
            </a:r>
            <a:endParaRPr dirty="0"/>
          </a:p>
          <a:p>
            <a:pPr marL="0" lvl="0" indent="0" algn="l" rtl="0">
              <a:lnSpc>
                <a:spcPct val="115000"/>
              </a:lnSpc>
              <a:spcBef>
                <a:spcPts val="600"/>
              </a:spcBef>
              <a:spcAft>
                <a:spcPts val="0"/>
              </a:spcAft>
              <a:buSzPts val="1100"/>
              <a:buNone/>
            </a:pPr>
            <a:r>
              <a:rPr lang="en-US" sz="1600" b="0" dirty="0">
                <a:solidFill>
                  <a:srgbClr val="758185"/>
                </a:solidFill>
              </a:rPr>
              <a:t>HCD and HIT Modernization: Engagement of End Users in Health IT Modernization through Human-Centered Design</a:t>
            </a:r>
            <a:endParaRPr dirty="0"/>
          </a:p>
          <a:p>
            <a:pPr marL="0" lvl="1" indent="0" algn="l" rtl="0">
              <a:lnSpc>
                <a:spcPct val="100000"/>
              </a:lnSpc>
              <a:spcBef>
                <a:spcPts val="400"/>
              </a:spcBef>
              <a:spcAft>
                <a:spcPts val="0"/>
              </a:spcAft>
              <a:buSzPts val="1600"/>
              <a:buNone/>
            </a:pPr>
            <a:r>
              <a:rPr lang="en-US" dirty="0"/>
              <a:t>S28</a:t>
            </a:r>
            <a:endParaRP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624d7ceca9_0_5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Disclosure</a:t>
            </a:r>
            <a:endParaRPr dirty="0"/>
          </a:p>
        </p:txBody>
      </p:sp>
      <p:sp>
        <p:nvSpPr>
          <p:cNvPr id="486" name="Google Shape;486;g624d7ceca9_0_51"/>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I and my spouse/partner have no relevant relationships with commercial interests to disclose.</a:t>
            </a:r>
            <a:endParaRPr dirty="0"/>
          </a:p>
        </p:txBody>
      </p:sp>
      <p:sp>
        <p:nvSpPr>
          <p:cNvPr id="487" name="Google Shape;487;g624d7ceca9_0_5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28</a:t>
            </a:fld>
            <a:endParaRPr sz="1000" dirty="0"/>
          </a:p>
        </p:txBody>
      </p:sp>
      <p:sp>
        <p:nvSpPr>
          <p:cNvPr id="488" name="Google Shape;488;g624d7ceca9_0_51"/>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624d7ceca9_0_58"/>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Learning Objectives</a:t>
            </a:r>
            <a:endParaRPr dirty="0"/>
          </a:p>
        </p:txBody>
      </p:sp>
      <p:sp>
        <p:nvSpPr>
          <p:cNvPr id="494" name="Google Shape;494;g624d7ceca9_0_58"/>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After participating in this session the learner should be better able to:</a:t>
            </a:r>
            <a:endParaRPr dirty="0"/>
          </a:p>
          <a:p>
            <a:pPr marL="502919" lvl="1" indent="-228599" algn="l" rtl="0">
              <a:lnSpc>
                <a:spcPct val="100000"/>
              </a:lnSpc>
              <a:spcBef>
                <a:spcPts val="600"/>
              </a:spcBef>
              <a:spcAft>
                <a:spcPts val="0"/>
              </a:spcAft>
              <a:buSzPts val="1400"/>
              <a:buChar char="•"/>
            </a:pP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1"/>
                  </a:ext>
                </a:extLst>
              </a:rPr>
              <a:t>Assess tool’s </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2"/>
                  </a:ext>
                </a:extLst>
              </a:rPr>
              <a:t>appropriate</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3"/>
                  </a:ext>
                </a:extLst>
              </a:rPr>
              <a:t> fit for</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4"/>
                  </a:ext>
                </a:extLst>
              </a:rPr>
              <a:t> a specific Human-Centered Design (HCD) research </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5"/>
                  </a:ext>
                </a:extLst>
              </a:rPr>
              <a:t>project</a:t>
            </a:r>
            <a:endParaRPr dirty="0"/>
          </a:p>
          <a:p>
            <a:pPr marL="502919" lvl="1" indent="-228599" algn="l" rtl="0">
              <a:lnSpc>
                <a:spcPct val="100000"/>
              </a:lnSpc>
              <a:spcBef>
                <a:spcPts val="600"/>
              </a:spcBef>
              <a:spcAft>
                <a:spcPts val="0"/>
              </a:spcAft>
              <a:buSzPts val="1400"/>
              <a:buChar char="•"/>
            </a:pPr>
            <a:r>
              <a:rPr lang="en-US" dirty="0"/>
              <a:t>Apply Human-Centered Design methods and tools to real-world settings</a:t>
            </a:r>
            <a:endParaRPr dirty="0"/>
          </a:p>
          <a:p>
            <a:pPr marL="502919" lvl="1" indent="-228599" algn="l" rtl="0">
              <a:lnSpc>
                <a:spcPct val="100000"/>
              </a:lnSpc>
              <a:spcBef>
                <a:spcPts val="600"/>
              </a:spcBef>
              <a:spcAft>
                <a:spcPts val="0"/>
              </a:spcAft>
              <a:buSzPts val="1400"/>
              <a:buChar char="•"/>
            </a:pPr>
            <a:r>
              <a:rPr lang="en-US" dirty="0"/>
              <a:t>Iterate on Human-Centered Design methods to meet the needs of the project</a:t>
            </a:r>
            <a:endParaRPr dirty="0"/>
          </a:p>
          <a:p>
            <a:pPr marL="502919" lvl="1" indent="-228599" algn="l" rtl="0">
              <a:lnSpc>
                <a:spcPct val="100000"/>
              </a:lnSpc>
              <a:spcBef>
                <a:spcPts val="600"/>
              </a:spcBef>
              <a:spcAft>
                <a:spcPts val="0"/>
              </a:spcAft>
              <a:buSzPts val="1400"/>
              <a:buChar char="•"/>
            </a:pPr>
            <a:r>
              <a:rPr lang="en-US" dirty="0"/>
              <a:t>Analyze findings after employing Human-Centered Design methods</a:t>
            </a:r>
            <a:endParaRPr dirty="0"/>
          </a:p>
        </p:txBody>
      </p:sp>
      <p:sp>
        <p:nvSpPr>
          <p:cNvPr id="495" name="Google Shape;495;g624d7ceca9_0_5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29</a:t>
            </a:fld>
            <a:endParaRPr sz="1000" dirty="0"/>
          </a:p>
        </p:txBody>
      </p:sp>
      <p:sp>
        <p:nvSpPr>
          <p:cNvPr id="496" name="Google Shape;496;g624d7ceca9_0_58"/>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547730" y="389211"/>
            <a:ext cx="6783946" cy="333425"/>
          </a:xfrm>
          <a:prstGeom prst="rect">
            <a:avLst/>
          </a:prstGeom>
          <a:noFill/>
          <a:ln>
            <a:noFill/>
          </a:ln>
        </p:spPr>
        <p:txBody>
          <a:bodyPr spcFirstLastPara="1" wrap="square" lIns="0" tIns="0" rIns="0" bIns="0" anchor="b" anchorCtr="0">
            <a:spAutoFit/>
          </a:bodyPr>
          <a:lstStyle/>
          <a:p>
            <a:pPr marL="0" lvl="0" indent="0" algn="l" rtl="0">
              <a:lnSpc>
                <a:spcPct val="80000"/>
              </a:lnSpc>
              <a:spcBef>
                <a:spcPts val="0"/>
              </a:spcBef>
              <a:spcAft>
                <a:spcPts val="0"/>
              </a:spcAft>
              <a:buSzPts val="1400"/>
              <a:buNone/>
            </a:pPr>
            <a:r>
              <a:rPr lang="en-US" dirty="0"/>
              <a:t>Learning Objectives</a:t>
            </a:r>
            <a:endParaRPr dirty="0"/>
          </a:p>
        </p:txBody>
      </p:sp>
      <p:sp>
        <p:nvSpPr>
          <p:cNvPr id="97" name="Google Shape;97;p3"/>
          <p:cNvSpPr txBox="1">
            <a:spLocks noGrp="1"/>
          </p:cNvSpPr>
          <p:nvPr>
            <p:ph type="body" idx="1"/>
          </p:nvPr>
        </p:nvSpPr>
        <p:spPr>
          <a:xfrm>
            <a:off x="547077" y="939255"/>
            <a:ext cx="8056358" cy="357096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After participating in this session the learner should be better able to:</a:t>
            </a:r>
            <a:endParaRPr dirty="0"/>
          </a:p>
          <a:p>
            <a:pPr marL="0" lvl="0" indent="0" algn="l" rtl="0">
              <a:lnSpc>
                <a:spcPct val="100000"/>
              </a:lnSpc>
              <a:spcBef>
                <a:spcPts val="0"/>
              </a:spcBef>
              <a:spcAft>
                <a:spcPts val="0"/>
              </a:spcAft>
              <a:buSzPts val="1400"/>
              <a:buNone/>
            </a:pPr>
            <a:endParaRPr dirty="0"/>
          </a:p>
          <a:p>
            <a:pPr marL="502919" lvl="1" indent="-253999" algn="l" rtl="0">
              <a:lnSpc>
                <a:spcPct val="100000"/>
              </a:lnSpc>
              <a:spcBef>
                <a:spcPts val="600"/>
              </a:spcBef>
              <a:spcAft>
                <a:spcPts val="0"/>
              </a:spcAft>
              <a:buSzPts val="1800"/>
              <a:buChar char="•"/>
            </a:pPr>
            <a:r>
              <a:rPr lang="en-US" sz="18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0"/>
                  </a:ext>
                </a:extLst>
              </a:rPr>
              <a:t>Understand</a:t>
            </a:r>
            <a:r>
              <a:rPr lang="en-US" sz="1800" dirty="0"/>
              <a:t> the high-level goals of the Indian Health Services (IHS) Modernization Project </a:t>
            </a:r>
            <a:endParaRPr sz="1800" dirty="0"/>
          </a:p>
          <a:p>
            <a:pPr marL="502919" lvl="1" indent="-253999" algn="l" rtl="0">
              <a:lnSpc>
                <a:spcPct val="100000"/>
              </a:lnSpc>
              <a:spcBef>
                <a:spcPts val="600"/>
              </a:spcBef>
              <a:spcAft>
                <a:spcPts val="0"/>
              </a:spcAft>
              <a:buSzPts val="1800"/>
              <a:buChar char="•"/>
            </a:pPr>
            <a:r>
              <a:rPr lang="en-US" sz="1800" dirty="0"/>
              <a:t>Understand how Human-Centered Design (</a:t>
            </a:r>
            <a:r>
              <a:rPr lang="en-US" sz="1800"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
                  </a:ext>
                </a:extLst>
              </a:rPr>
              <a:t>HCD</a:t>
            </a:r>
            <a:r>
              <a:rPr lang="en-US" sz="1800" dirty="0"/>
              <a:t>) was applied in the high-level approach to the IHS Modernization Project</a:t>
            </a:r>
            <a:endParaRPr sz="1800" dirty="0"/>
          </a:p>
          <a:p>
            <a:pPr marL="502918" lvl="1" indent="-253998" algn="l" rtl="0">
              <a:lnSpc>
                <a:spcPct val="100000"/>
              </a:lnSpc>
              <a:spcBef>
                <a:spcPts val="600"/>
              </a:spcBef>
              <a:spcAft>
                <a:spcPts val="0"/>
              </a:spcAft>
              <a:buSzPts val="1800"/>
              <a:buChar char="•"/>
            </a:pPr>
            <a:r>
              <a:rPr lang="en-US" sz="1800" dirty="0"/>
              <a:t>Recognize the need for cultural sensitivity </a:t>
            </a:r>
            <a:endParaRPr sz="1800" dirty="0"/>
          </a:p>
          <a:p>
            <a:pPr marL="502919" lvl="1" indent="-253999" algn="l" rtl="0">
              <a:lnSpc>
                <a:spcPct val="100000"/>
              </a:lnSpc>
              <a:spcBef>
                <a:spcPts val="600"/>
              </a:spcBef>
              <a:spcAft>
                <a:spcPts val="0"/>
              </a:spcAft>
              <a:buSzPts val="1800"/>
              <a:buChar char="•"/>
            </a:pPr>
            <a:r>
              <a:rPr lang="en-US" sz="1800" dirty="0"/>
              <a:t>Articulate the value of an HCD approach in clinical informatics projects</a:t>
            </a:r>
            <a:endParaRPr sz="1800" dirty="0"/>
          </a:p>
          <a:p>
            <a:pPr marL="0" lvl="0" indent="0" algn="l" rtl="0">
              <a:lnSpc>
                <a:spcPct val="100000"/>
              </a:lnSpc>
              <a:spcBef>
                <a:spcPts val="600"/>
              </a:spcBef>
              <a:spcAft>
                <a:spcPts val="0"/>
              </a:spcAft>
              <a:buNone/>
            </a:pPr>
            <a:endParaRPr sz="1800" dirty="0"/>
          </a:p>
          <a:p>
            <a:pPr marL="0" lvl="0" indent="0" algn="l" rtl="0">
              <a:lnSpc>
                <a:spcPct val="100000"/>
              </a:lnSpc>
              <a:spcBef>
                <a:spcPts val="600"/>
              </a:spcBef>
              <a:spcAft>
                <a:spcPts val="0"/>
              </a:spcAft>
              <a:buSzPts val="1400"/>
              <a:buNone/>
            </a:pPr>
            <a:endParaRPr dirty="0"/>
          </a:p>
        </p:txBody>
      </p:sp>
      <p:sp>
        <p:nvSpPr>
          <p:cNvPr id="98" name="Google Shape;98;p3"/>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a:t>
            </a:fld>
            <a:endParaRPr sz="1000" dirty="0"/>
          </a:p>
        </p:txBody>
      </p:sp>
      <p:sp>
        <p:nvSpPr>
          <p:cNvPr id="99" name="Google Shape;99;p3"/>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628f2b2004_40_39"/>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Practical Considerations with IHS Project</a:t>
            </a:r>
            <a:endParaRPr dirty="0"/>
          </a:p>
        </p:txBody>
      </p:sp>
      <p:sp>
        <p:nvSpPr>
          <p:cNvPr id="502" name="Google Shape;502;g628f2b2004_40_39"/>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dirty="0"/>
              <a:t>The Human-Centered Design (HCD) work on the HIT Modernization Project needs to be:</a:t>
            </a:r>
            <a:endParaRPr dirty="0"/>
          </a:p>
          <a:p>
            <a:pPr marL="457200" lvl="0" indent="-317500" algn="l" rtl="0">
              <a:lnSpc>
                <a:spcPct val="200000"/>
              </a:lnSpc>
              <a:spcBef>
                <a:spcPts val="1000"/>
              </a:spcBef>
              <a:spcAft>
                <a:spcPts val="0"/>
              </a:spcAft>
              <a:buSzPts val="1400"/>
              <a:buChar char="●"/>
            </a:pPr>
            <a:r>
              <a:rPr lang="en-US" b="1" dirty="0"/>
              <a:t>Iterative </a:t>
            </a:r>
            <a:r>
              <a:rPr lang="en-US" dirty="0"/>
              <a:t>- Conducted analysis continuously, not just at end of project</a:t>
            </a:r>
            <a:endParaRPr dirty="0"/>
          </a:p>
          <a:p>
            <a:pPr marL="457200" lvl="0" indent="-317500" algn="l" rtl="0">
              <a:lnSpc>
                <a:spcPct val="200000"/>
              </a:lnSpc>
              <a:spcBef>
                <a:spcPts val="0"/>
              </a:spcBef>
              <a:spcAft>
                <a:spcPts val="0"/>
              </a:spcAft>
              <a:buSzPts val="1400"/>
              <a:buChar char="●"/>
            </a:pPr>
            <a:r>
              <a:rPr lang="en-US" b="1" dirty="0"/>
              <a:t>Deep </a:t>
            </a:r>
            <a:r>
              <a:rPr lang="en-US" dirty="0"/>
              <a:t>- Examined not just what people said, but why they said it</a:t>
            </a:r>
            <a:endParaRPr dirty="0"/>
          </a:p>
          <a:p>
            <a:pPr marL="457200" lvl="0" indent="-317500" algn="l" rtl="0">
              <a:lnSpc>
                <a:spcPct val="100000"/>
              </a:lnSpc>
              <a:spcBef>
                <a:spcPts val="0"/>
              </a:spcBef>
              <a:spcAft>
                <a:spcPts val="0"/>
              </a:spcAft>
              <a:buSzPts val="1400"/>
              <a:buChar char="●"/>
            </a:pPr>
            <a:r>
              <a:rPr lang="en-US" b="1" dirty="0"/>
              <a:t>Comprehensive </a:t>
            </a:r>
            <a:r>
              <a:rPr lang="en-US" dirty="0"/>
              <a:t>- Studied data from all site visits and other available qualitative data sources, e.g. survey results</a:t>
            </a:r>
            <a:endParaRPr dirty="0"/>
          </a:p>
          <a:p>
            <a:pPr marL="457200" lvl="0" indent="0" algn="l" rtl="0">
              <a:lnSpc>
                <a:spcPct val="100000"/>
              </a:lnSpc>
              <a:spcBef>
                <a:spcPts val="0"/>
              </a:spcBef>
              <a:spcAft>
                <a:spcPts val="0"/>
              </a:spcAft>
              <a:buNone/>
            </a:pPr>
            <a:endParaRPr dirty="0"/>
          </a:p>
          <a:p>
            <a:pPr marL="457200" lvl="0" indent="-317500" algn="l" rtl="0">
              <a:lnSpc>
                <a:spcPct val="100000"/>
              </a:lnSpc>
              <a:spcBef>
                <a:spcPts val="0"/>
              </a:spcBef>
              <a:spcAft>
                <a:spcPts val="0"/>
              </a:spcAft>
              <a:buSzPts val="1400"/>
              <a:buChar char="●"/>
            </a:pPr>
            <a:r>
              <a:rPr lang="en-US" b="1" dirty="0"/>
              <a:t>Intentional </a:t>
            </a:r>
            <a:r>
              <a:rPr lang="en-US" dirty="0"/>
              <a:t>- Utilizes a process and a tool that fits the research goals, the data collection method, and the team members</a:t>
            </a:r>
            <a:endParaRPr dirty="0"/>
          </a:p>
        </p:txBody>
      </p:sp>
      <p:sp>
        <p:nvSpPr>
          <p:cNvPr id="503" name="Google Shape;503;g628f2b2004_40_3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30</a:t>
            </a:fld>
            <a:endParaRPr sz="1000" dirty="0"/>
          </a:p>
        </p:txBody>
      </p:sp>
      <p:sp>
        <p:nvSpPr>
          <p:cNvPr id="504" name="Google Shape;504;g628f2b2004_40_39"/>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628f2b2004_40_32"/>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Iteration of HCD Methods</a:t>
            </a:r>
            <a:endParaRPr dirty="0"/>
          </a:p>
        </p:txBody>
      </p:sp>
      <p:sp>
        <p:nvSpPr>
          <p:cNvPr id="510" name="Google Shape;510;g628f2b2004_40_32"/>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HCD methods should be evaluated and modified to better achieve research goals using the available time/resources.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IHS Project: Three rounds of iteration - Foundational, yet dynamic</a:t>
            </a:r>
            <a:endParaRPr dirty="0"/>
          </a:p>
          <a:p>
            <a:pPr marL="0" lvl="0" indent="0" algn="l" rtl="0">
              <a:lnSpc>
                <a:spcPct val="100000"/>
              </a:lnSpc>
              <a:spcBef>
                <a:spcPts val="0"/>
              </a:spcBef>
              <a:spcAft>
                <a:spcPts val="0"/>
              </a:spcAft>
              <a:buSzPts val="1400"/>
              <a:buNone/>
            </a:pPr>
            <a:endParaRPr dirty="0"/>
          </a:p>
        </p:txBody>
      </p:sp>
      <p:sp>
        <p:nvSpPr>
          <p:cNvPr id="511" name="Google Shape;511;g628f2b2004_40_32"/>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31</a:t>
            </a:fld>
            <a:endParaRPr sz="1000" dirty="0"/>
          </a:p>
        </p:txBody>
      </p:sp>
      <p:graphicFrame>
        <p:nvGraphicFramePr>
          <p:cNvPr id="512" name="Google Shape;512;g628f2b2004_40_32"/>
          <p:cNvGraphicFramePr/>
          <p:nvPr/>
        </p:nvGraphicFramePr>
        <p:xfrm>
          <a:off x="577788" y="2086513"/>
          <a:ext cx="8056500" cy="2590680"/>
        </p:xfrm>
        <a:graphic>
          <a:graphicData uri="http://schemas.openxmlformats.org/drawingml/2006/table">
            <a:tbl>
              <a:tblPr>
                <a:noFill/>
                <a:tableStyleId>{922A83FD-A37E-4CD5-AF16-567C7BBCAA52}</a:tableStyleId>
              </a:tblPr>
              <a:tblGrid>
                <a:gridCol w="425850">
                  <a:extLst>
                    <a:ext uri="{9D8B030D-6E8A-4147-A177-3AD203B41FA5}">
                      <a16:colId xmlns:a16="http://schemas.microsoft.com/office/drawing/2014/main" val="20000"/>
                    </a:ext>
                  </a:extLst>
                </a:gridCol>
                <a:gridCol w="1866075">
                  <a:extLst>
                    <a:ext uri="{9D8B030D-6E8A-4147-A177-3AD203B41FA5}">
                      <a16:colId xmlns:a16="http://schemas.microsoft.com/office/drawing/2014/main" val="20001"/>
                    </a:ext>
                  </a:extLst>
                </a:gridCol>
                <a:gridCol w="3221025">
                  <a:extLst>
                    <a:ext uri="{9D8B030D-6E8A-4147-A177-3AD203B41FA5}">
                      <a16:colId xmlns:a16="http://schemas.microsoft.com/office/drawing/2014/main" val="20002"/>
                    </a:ext>
                  </a:extLst>
                </a:gridCol>
                <a:gridCol w="2543550">
                  <a:extLst>
                    <a:ext uri="{9D8B030D-6E8A-4147-A177-3AD203B41FA5}">
                      <a16:colId xmlns:a16="http://schemas.microsoft.com/office/drawing/2014/main" val="20003"/>
                    </a:ext>
                  </a:extLst>
                </a:gridCol>
              </a:tblGrid>
              <a:tr h="396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Data Collection</a:t>
                      </a:r>
                      <a:endParaRPr sz="1400" b="1" u="none" strike="noStrike" cap="none" dirty="0"/>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Data Organization</a:t>
                      </a:r>
                      <a:endParaRPr sz="1400" b="1" u="none" strike="noStrike" cap="none"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Data Recording</a:t>
                      </a:r>
                      <a:endParaRPr sz="1400" b="1" u="none" strike="noStrike" cap="none" dirty="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0"/>
                  </a:ext>
                </a:extLst>
              </a:tr>
              <a:tr h="5713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1</a:t>
                      </a:r>
                      <a:endParaRPr sz="1400" b="1"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Participant thoughts on sticky and written notes; minimal team training</a:t>
                      </a:r>
                      <a:endParaRPr sz="1200" u="none" strike="noStrike" cap="none" dirty="0"/>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Two team members built hierarchy of themes using manually organized notes</a:t>
                      </a:r>
                      <a:endParaRPr sz="1200" u="none" strike="noStrike" cap="none"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All notes typed into Excel template by one person</a:t>
                      </a:r>
                      <a:endParaRPr sz="1200" u="none" strike="noStrike" cap="none" dirty="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5713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2</a:t>
                      </a:r>
                      <a:endParaRPr sz="1400" b="1"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Same as above with more formal team training</a:t>
                      </a:r>
                      <a:endParaRPr sz="1200" u="none" strike="noStrike" cap="none" dirty="0"/>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Automatically import all notes into collaborative electronic “whiteboard” for organization</a:t>
                      </a:r>
                      <a:endParaRPr sz="1200" u="none" strike="noStrike" cap="none"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Attempted to train team members to use Excel template (unsuccessfully)</a:t>
                      </a:r>
                      <a:endParaRPr sz="1200" u="none" strike="noStrike" cap="none" dirty="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5713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3</a:t>
                      </a:r>
                      <a:endParaRPr sz="1400" b="1"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Same as above</a:t>
                      </a:r>
                      <a:endParaRPr sz="1200" u="none" strike="noStrike" cap="none" dirty="0"/>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Team organization sessions conducted on-site with collected data. Deeper analyses conducted at home base.</a:t>
                      </a:r>
                      <a:endParaRPr sz="1200" u="none" strike="noStrike" cap="none"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Captured notes in user-friendly data recording tool </a:t>
                      </a:r>
                      <a:r>
                        <a:rPr lang="en-US" sz="1200" dirty="0"/>
                        <a:t>following site visit</a:t>
                      </a:r>
                      <a:endParaRPr sz="1200" u="none" strike="noStrike" cap="none" dirty="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513" name="Google Shape;513;g628f2b2004_40_32"/>
          <p:cNvSpPr txBox="1"/>
          <p:nvPr/>
        </p:nvSpPr>
        <p:spPr>
          <a:xfrm>
            <a:off x="1195425" y="4772725"/>
            <a:ext cx="5488500" cy="33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FFFFFF"/>
                </a:solidFill>
                <a:latin typeface="Arial"/>
                <a:ea typeface="Arial"/>
                <a:cs typeface="Arial"/>
                <a:sym typeface="Arial"/>
              </a:rPr>
              <a:t>Ideo.org. Methods [Internet]. Design Kit. Available from: http://www.designkit.org/methods</a:t>
            </a:r>
            <a:endParaRPr sz="1000" b="0" i="0" u="none" strike="noStrike" cap="none" dirty="0">
              <a:solidFill>
                <a:srgbClr val="FFFFFF"/>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639d912e93_0_0"/>
          <p:cNvSpPr txBox="1">
            <a:spLocks noGrp="1"/>
          </p:cNvSpPr>
          <p:nvPr>
            <p:ph type="body" idx="1"/>
          </p:nvPr>
        </p:nvSpPr>
        <p:spPr>
          <a:xfrm>
            <a:off x="547079" y="945768"/>
            <a:ext cx="3924300" cy="3564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400"/>
              <a:buNone/>
            </a:pPr>
            <a:r>
              <a:rPr lang="en-US" sz="1600" b="1" dirty="0"/>
              <a:t>Selecting a tool:</a:t>
            </a:r>
            <a:endParaRPr sz="1600" b="1" dirty="0"/>
          </a:p>
          <a:p>
            <a:pPr marL="457200" lvl="0" indent="-330200" algn="l" rtl="0">
              <a:lnSpc>
                <a:spcPct val="115000"/>
              </a:lnSpc>
              <a:spcBef>
                <a:spcPts val="1000"/>
              </a:spcBef>
              <a:spcAft>
                <a:spcPts val="0"/>
              </a:spcAft>
              <a:buSzPts val="1600"/>
              <a:buAutoNum type="arabicPeriod"/>
            </a:pPr>
            <a:r>
              <a:rPr lang="en-US" sz="1600" dirty="0"/>
              <a:t>Think about the project goals, methods, and resources. </a:t>
            </a:r>
            <a:r>
              <a:rPr lang="en-US" sz="1600" b="1" dirty="0"/>
              <a:t>Have a research process in mind.</a:t>
            </a:r>
            <a:endParaRPr sz="1600" b="1" dirty="0"/>
          </a:p>
          <a:p>
            <a:pPr marL="457200" lvl="0" indent="-330200" algn="l" rtl="0">
              <a:lnSpc>
                <a:spcPct val="115000"/>
              </a:lnSpc>
              <a:spcBef>
                <a:spcPts val="1000"/>
              </a:spcBef>
              <a:spcAft>
                <a:spcPts val="0"/>
              </a:spcAft>
              <a:buSzPts val="1600"/>
              <a:buAutoNum type="arabicPeriod"/>
            </a:pPr>
            <a:r>
              <a:rPr lang="en-US" sz="1600" dirty="0"/>
              <a:t>Determine selection criteria and potential tools to use.</a:t>
            </a:r>
            <a:endParaRPr sz="1600" dirty="0"/>
          </a:p>
          <a:p>
            <a:pPr marL="457200" lvl="0" indent="-330200" algn="l" rtl="0">
              <a:lnSpc>
                <a:spcPct val="115000"/>
              </a:lnSpc>
              <a:spcBef>
                <a:spcPts val="1000"/>
              </a:spcBef>
              <a:spcAft>
                <a:spcPts val="0"/>
              </a:spcAft>
              <a:buSzPts val="1600"/>
              <a:buAutoNum type="arabicPeriod"/>
            </a:pPr>
            <a:r>
              <a:rPr lang="en-US" sz="1600" dirty="0"/>
              <a:t>Evaluate tools using selection criteria, and </a:t>
            </a:r>
            <a:r>
              <a:rPr lang="en-US" sz="1600" b="1" dirty="0"/>
              <a:t>have your team try them out</a:t>
            </a:r>
            <a:r>
              <a:rPr lang="en-US" sz="1600" dirty="0"/>
              <a:t>, if possible.</a:t>
            </a:r>
            <a:endParaRPr sz="1600" dirty="0"/>
          </a:p>
          <a:p>
            <a:pPr marL="457200" lvl="0" indent="-330200" algn="l" rtl="0">
              <a:lnSpc>
                <a:spcPct val="115000"/>
              </a:lnSpc>
              <a:spcBef>
                <a:spcPts val="1000"/>
              </a:spcBef>
              <a:spcAft>
                <a:spcPts val="1000"/>
              </a:spcAft>
              <a:buSzPts val="1600"/>
              <a:buAutoNum type="arabicPeriod"/>
            </a:pPr>
            <a:r>
              <a:rPr lang="en-US" sz="1600" dirty="0"/>
              <a:t>Select tool(s) that will work best to achieve the desired outcome(s).</a:t>
            </a:r>
            <a:endParaRPr sz="1600" dirty="0"/>
          </a:p>
        </p:txBody>
      </p:sp>
      <p:sp>
        <p:nvSpPr>
          <p:cNvPr id="519" name="Google Shape;519;g639d912e93_0_0"/>
          <p:cNvSpPr txBox="1">
            <a:spLocks noGrp="1"/>
          </p:cNvSpPr>
          <p:nvPr>
            <p:ph type="title"/>
          </p:nvPr>
        </p:nvSpPr>
        <p:spPr>
          <a:xfrm>
            <a:off x="546143" y="382695"/>
            <a:ext cx="67854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HCD </a:t>
            </a: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6"/>
                  </a:ext>
                </a:extLst>
              </a:rPr>
              <a:t>Tool</a:t>
            </a:r>
            <a:r>
              <a:rPr lang="en-US" dirty="0"/>
              <a:t> Selection</a:t>
            </a:r>
            <a:endParaRPr dirty="0"/>
          </a:p>
        </p:txBody>
      </p:sp>
      <p:sp>
        <p:nvSpPr>
          <p:cNvPr id="520" name="Google Shape;520;g639d912e93_0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32</a:t>
            </a:fld>
            <a:endParaRPr sz="1000" dirty="0"/>
          </a:p>
        </p:txBody>
      </p:sp>
      <p:sp>
        <p:nvSpPr>
          <p:cNvPr id="521" name="Google Shape;521;g639d912e93_0_0"/>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
        <p:nvSpPr>
          <p:cNvPr id="522" name="Google Shape;522;g639d912e93_0_0"/>
          <p:cNvSpPr txBox="1">
            <a:spLocks noGrp="1"/>
          </p:cNvSpPr>
          <p:nvPr>
            <p:ph type="body" idx="2"/>
          </p:nvPr>
        </p:nvSpPr>
        <p:spPr>
          <a:xfrm>
            <a:off x="4643591" y="945768"/>
            <a:ext cx="3924300" cy="35643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SzPts val="1400"/>
              <a:buNone/>
            </a:pPr>
            <a:r>
              <a:rPr lang="en-US" sz="1600" b="1" dirty="0"/>
              <a:t>Criteria for this project:</a:t>
            </a:r>
            <a:endParaRPr sz="1600" b="1" dirty="0"/>
          </a:p>
          <a:p>
            <a:pPr marL="457200" marR="0" lvl="0" indent="-330200" algn="l" rtl="0">
              <a:lnSpc>
                <a:spcPct val="115000"/>
              </a:lnSpc>
              <a:spcBef>
                <a:spcPts val="1000"/>
              </a:spcBef>
              <a:spcAft>
                <a:spcPts val="0"/>
              </a:spcAft>
              <a:buSzPts val="1600"/>
              <a:buChar char="●"/>
            </a:pPr>
            <a:r>
              <a:rPr lang="en-US" sz="1600" dirty="0"/>
              <a:t>Data Entry / Import</a:t>
            </a:r>
            <a:endParaRPr sz="1600" dirty="0"/>
          </a:p>
          <a:p>
            <a:pPr marL="457200" marR="0" lvl="0" indent="-330200" algn="l" rtl="0">
              <a:lnSpc>
                <a:spcPct val="115000"/>
              </a:lnSpc>
              <a:spcBef>
                <a:spcPts val="1000"/>
              </a:spcBef>
              <a:spcAft>
                <a:spcPts val="0"/>
              </a:spcAft>
              <a:buSzPts val="1600"/>
              <a:buChar char="●"/>
            </a:pPr>
            <a:r>
              <a:rPr lang="en-US" sz="1600" dirty="0"/>
              <a:t>Ease of Use for Team</a:t>
            </a:r>
            <a:endParaRPr sz="1600" dirty="0"/>
          </a:p>
          <a:p>
            <a:pPr marL="457200" marR="0" lvl="0" indent="-330200" algn="l" rtl="0">
              <a:lnSpc>
                <a:spcPct val="115000"/>
              </a:lnSpc>
              <a:spcBef>
                <a:spcPts val="1000"/>
              </a:spcBef>
              <a:spcAft>
                <a:spcPts val="0"/>
              </a:spcAft>
              <a:buSzPts val="1600"/>
              <a:buChar char="●"/>
            </a:pPr>
            <a:r>
              <a:rPr lang="en-US" sz="1600" dirty="0"/>
              <a:t>Price</a:t>
            </a:r>
            <a:endParaRPr sz="1600" dirty="0"/>
          </a:p>
          <a:p>
            <a:pPr marL="457200" marR="0" lvl="0" indent="-330200" algn="l" rtl="0">
              <a:lnSpc>
                <a:spcPct val="115000"/>
              </a:lnSpc>
              <a:spcBef>
                <a:spcPts val="1000"/>
              </a:spcBef>
              <a:spcAft>
                <a:spcPts val="1000"/>
              </a:spcAft>
              <a:buSzPts val="1600"/>
              <a:buChar char="●"/>
            </a:pPr>
            <a:r>
              <a:rPr lang="en-US" sz="1600" dirty="0"/>
              <a:t>Met Reporting Needs</a:t>
            </a:r>
            <a:endParaRPr sz="1600"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639d912e93_0_8"/>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Example: Tool Selection</a:t>
            </a:r>
            <a:endParaRPr dirty="0"/>
          </a:p>
        </p:txBody>
      </p:sp>
      <p:sp>
        <p:nvSpPr>
          <p:cNvPr id="529" name="Google Shape;529;g639d912e93_0_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33</a:t>
            </a:fld>
            <a:endParaRPr sz="1000" dirty="0"/>
          </a:p>
        </p:txBody>
      </p:sp>
      <p:graphicFrame>
        <p:nvGraphicFramePr>
          <p:cNvPr id="530" name="Google Shape;530;g639d912e93_0_8"/>
          <p:cNvGraphicFramePr/>
          <p:nvPr/>
        </p:nvGraphicFramePr>
        <p:xfrm>
          <a:off x="549250" y="1263660"/>
          <a:ext cx="8051625" cy="2817600"/>
        </p:xfrm>
        <a:graphic>
          <a:graphicData uri="http://schemas.openxmlformats.org/drawingml/2006/table">
            <a:tbl>
              <a:tblPr>
                <a:noFill/>
                <a:tableStyleId>{922A83FD-A37E-4CD5-AF16-567C7BBCAA52}</a:tableStyleId>
              </a:tblPr>
              <a:tblGrid>
                <a:gridCol w="1610325">
                  <a:extLst>
                    <a:ext uri="{9D8B030D-6E8A-4147-A177-3AD203B41FA5}">
                      <a16:colId xmlns:a16="http://schemas.microsoft.com/office/drawing/2014/main" val="20000"/>
                    </a:ext>
                  </a:extLst>
                </a:gridCol>
                <a:gridCol w="1610325">
                  <a:extLst>
                    <a:ext uri="{9D8B030D-6E8A-4147-A177-3AD203B41FA5}">
                      <a16:colId xmlns:a16="http://schemas.microsoft.com/office/drawing/2014/main" val="20001"/>
                    </a:ext>
                  </a:extLst>
                </a:gridCol>
                <a:gridCol w="1610325">
                  <a:extLst>
                    <a:ext uri="{9D8B030D-6E8A-4147-A177-3AD203B41FA5}">
                      <a16:colId xmlns:a16="http://schemas.microsoft.com/office/drawing/2014/main" val="20002"/>
                    </a:ext>
                  </a:extLst>
                </a:gridCol>
                <a:gridCol w="1610325">
                  <a:extLst>
                    <a:ext uri="{9D8B030D-6E8A-4147-A177-3AD203B41FA5}">
                      <a16:colId xmlns:a16="http://schemas.microsoft.com/office/drawing/2014/main" val="20003"/>
                    </a:ext>
                  </a:extLst>
                </a:gridCol>
                <a:gridCol w="1610325">
                  <a:extLst>
                    <a:ext uri="{9D8B030D-6E8A-4147-A177-3AD203B41FA5}">
                      <a16:colId xmlns:a16="http://schemas.microsoft.com/office/drawing/2014/main" val="20004"/>
                    </a:ext>
                  </a:extLst>
                </a:gridCol>
              </a:tblGrid>
              <a:tr h="7044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Tool / Team Requirements</a:t>
                      </a:r>
                      <a:endParaRPr sz="1400" b="1"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Data Entry / Import</a:t>
                      </a:r>
                      <a:endParaRPr sz="1400" b="1"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Ease of Use for Team</a:t>
                      </a:r>
                      <a:endParaRPr sz="1400" b="1"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Price</a:t>
                      </a:r>
                      <a:endParaRPr sz="1400" b="1"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Met Reporting Needs</a:t>
                      </a:r>
                      <a:endParaRPr sz="1400" b="1" u="none" strike="noStrike" cap="none" dirty="0"/>
                    </a:p>
                  </a:txBody>
                  <a:tcPr marL="91425" marR="91425" marT="91425" marB="91425" anchor="ctr"/>
                </a:tc>
                <a:extLst>
                  <a:ext uri="{0D108BD9-81ED-4DB2-BD59-A6C34878D82A}">
                    <a16:rowId xmlns:a16="http://schemas.microsoft.com/office/drawing/2014/main" val="10000"/>
                  </a:ext>
                </a:extLst>
              </a:tr>
              <a:tr h="7044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Tool 1</a:t>
                      </a:r>
                      <a:endParaRPr sz="1400" u="none" strike="noStrike" cap="none" baseline="30000"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extLst>
                  <a:ext uri="{0D108BD9-81ED-4DB2-BD59-A6C34878D82A}">
                    <a16:rowId xmlns:a16="http://schemas.microsoft.com/office/drawing/2014/main" val="10001"/>
                  </a:ext>
                </a:extLst>
              </a:tr>
              <a:tr h="704400">
                <a:tc>
                  <a:txBody>
                    <a:bodyPr/>
                    <a:lstStyle/>
                    <a:p>
                      <a:pPr marL="0" marR="0" lvl="0" indent="0" algn="ctr" rtl="0">
                        <a:lnSpc>
                          <a:spcPct val="100000"/>
                        </a:lnSpc>
                        <a:spcBef>
                          <a:spcPts val="0"/>
                        </a:spcBef>
                        <a:spcAft>
                          <a:spcPts val="0"/>
                        </a:spcAft>
                        <a:buClr>
                          <a:schemeClr val="dk1"/>
                        </a:buClr>
                        <a:buSzPts val="1100"/>
                        <a:buFont typeface="Arial"/>
                        <a:buNone/>
                      </a:pPr>
                      <a:r>
                        <a:rPr lang="en-US" sz="1400" u="none" strike="noStrike" cap="none" dirty="0">
                          <a:solidFill>
                            <a:schemeClr val="dk1"/>
                          </a:solidFill>
                        </a:rPr>
                        <a:t>Tool 2</a:t>
                      </a:r>
                      <a:endParaRPr sz="1400" u="none" strike="noStrike" cap="none" baseline="30000"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extLst>
                  <a:ext uri="{0D108BD9-81ED-4DB2-BD59-A6C34878D82A}">
                    <a16:rowId xmlns:a16="http://schemas.microsoft.com/office/drawing/2014/main" val="10002"/>
                  </a:ext>
                </a:extLst>
              </a:tr>
              <a:tr h="704400">
                <a:tc>
                  <a:txBody>
                    <a:bodyPr/>
                    <a:lstStyle/>
                    <a:p>
                      <a:pPr marL="0" marR="0" lvl="0" indent="0" algn="ctr" rtl="0">
                        <a:lnSpc>
                          <a:spcPct val="100000"/>
                        </a:lnSpc>
                        <a:spcBef>
                          <a:spcPts val="0"/>
                        </a:spcBef>
                        <a:spcAft>
                          <a:spcPts val="0"/>
                        </a:spcAft>
                        <a:buClr>
                          <a:schemeClr val="dk1"/>
                        </a:buClr>
                        <a:buSzPts val="1100"/>
                        <a:buFont typeface="Arial"/>
                        <a:buNone/>
                      </a:pPr>
                      <a:r>
                        <a:rPr lang="en-US" sz="1400" u="none" strike="noStrike" cap="none" dirty="0">
                          <a:solidFill>
                            <a:schemeClr val="dk1"/>
                          </a:solidFill>
                        </a:rPr>
                        <a:t>Tool 3</a:t>
                      </a:r>
                      <a:endParaRPr sz="1400" u="none" strike="noStrike" cap="none" baseline="30000"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extLst>
                  <a:ext uri="{0D108BD9-81ED-4DB2-BD59-A6C34878D82A}">
                    <a16:rowId xmlns:a16="http://schemas.microsoft.com/office/drawing/2014/main" val="10003"/>
                  </a:ext>
                </a:extLst>
              </a:tr>
            </a:tbl>
          </a:graphicData>
        </a:graphic>
      </p:graphicFrame>
      <p:sp>
        <p:nvSpPr>
          <p:cNvPr id="531" name="Google Shape;531;g639d912e93_0_8"/>
          <p:cNvSpPr txBox="1"/>
          <p:nvPr/>
        </p:nvSpPr>
        <p:spPr>
          <a:xfrm>
            <a:off x="568500" y="3998300"/>
            <a:ext cx="8007000" cy="5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dirty="0">
              <a:solidFill>
                <a:srgbClr val="000000"/>
              </a:solidFill>
              <a:latin typeface="Arial"/>
              <a:ea typeface="Arial"/>
              <a:cs typeface="Arial"/>
              <a:sym typeface="Arial"/>
            </a:endParaRPr>
          </a:p>
        </p:txBody>
      </p:sp>
      <p:sp>
        <p:nvSpPr>
          <p:cNvPr id="532" name="Google Shape;532;g639d912e93_0_8"/>
          <p:cNvSpPr/>
          <p:nvPr/>
        </p:nvSpPr>
        <p:spPr>
          <a:xfrm>
            <a:off x="2815875" y="2089400"/>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3" name="Google Shape;533;g639d912e93_0_8"/>
          <p:cNvSpPr/>
          <p:nvPr/>
        </p:nvSpPr>
        <p:spPr>
          <a:xfrm>
            <a:off x="4415300" y="2089400"/>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p:txBody>
      </p:sp>
      <p:sp>
        <p:nvSpPr>
          <p:cNvPr id="534" name="Google Shape;534;g639d912e93_0_8"/>
          <p:cNvSpPr/>
          <p:nvPr/>
        </p:nvSpPr>
        <p:spPr>
          <a:xfrm>
            <a:off x="6014725" y="2143475"/>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5" name="Google Shape;535;g639d912e93_0_8"/>
          <p:cNvSpPr/>
          <p:nvPr/>
        </p:nvSpPr>
        <p:spPr>
          <a:xfrm>
            <a:off x="7658725" y="2197550"/>
            <a:ext cx="319500" cy="3333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6" name="Google Shape;536;g639d912e93_0_8"/>
          <p:cNvSpPr/>
          <p:nvPr/>
        </p:nvSpPr>
        <p:spPr>
          <a:xfrm>
            <a:off x="6014725" y="2881600"/>
            <a:ext cx="319500" cy="3333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7" name="Google Shape;537;g639d912e93_0_8"/>
          <p:cNvSpPr/>
          <p:nvPr/>
        </p:nvSpPr>
        <p:spPr>
          <a:xfrm>
            <a:off x="7658725" y="2935675"/>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8" name="Google Shape;538;g639d912e93_0_8"/>
          <p:cNvSpPr/>
          <p:nvPr/>
        </p:nvSpPr>
        <p:spPr>
          <a:xfrm>
            <a:off x="4415313" y="2827525"/>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9" name="Google Shape;539;g639d912e93_0_8"/>
          <p:cNvSpPr/>
          <p:nvPr/>
        </p:nvSpPr>
        <p:spPr>
          <a:xfrm>
            <a:off x="2815875" y="2827525"/>
            <a:ext cx="319500" cy="3333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0" name="Google Shape;540;g639d912e93_0_8"/>
          <p:cNvSpPr/>
          <p:nvPr/>
        </p:nvSpPr>
        <p:spPr>
          <a:xfrm>
            <a:off x="2815875" y="3565650"/>
            <a:ext cx="319500" cy="3333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1" name="Google Shape;541;g639d912e93_0_8"/>
          <p:cNvSpPr/>
          <p:nvPr/>
        </p:nvSpPr>
        <p:spPr>
          <a:xfrm>
            <a:off x="4415313" y="3565650"/>
            <a:ext cx="319500" cy="3333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2" name="Google Shape;542;g639d912e93_0_8"/>
          <p:cNvSpPr/>
          <p:nvPr/>
        </p:nvSpPr>
        <p:spPr>
          <a:xfrm>
            <a:off x="6014725" y="3511563"/>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3" name="Google Shape;543;g639d912e93_0_8"/>
          <p:cNvSpPr/>
          <p:nvPr/>
        </p:nvSpPr>
        <p:spPr>
          <a:xfrm>
            <a:off x="7658725" y="3565638"/>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4" name="Google Shape;544;g639d912e93_0_8"/>
          <p:cNvSpPr txBox="1"/>
          <p:nvPr/>
        </p:nvSpPr>
        <p:spPr>
          <a:xfrm>
            <a:off x="561600" y="4234250"/>
            <a:ext cx="8051700" cy="2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Tools considered in this project for analyzing qualitative data: Airtable, Dedoose, Atlas.ti, Excel</a:t>
            </a:r>
            <a:endParaRPr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5ffccba979_0_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Analysis of HCD Data - Airtable</a:t>
            </a:r>
            <a:endParaRPr dirty="0"/>
          </a:p>
        </p:txBody>
      </p:sp>
      <p:sp>
        <p:nvSpPr>
          <p:cNvPr id="550" name="Google Shape;550;g5ffccba979_0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34</a:t>
            </a:fld>
            <a:endParaRPr sz="1000" dirty="0"/>
          </a:p>
        </p:txBody>
      </p:sp>
      <p:sp>
        <p:nvSpPr>
          <p:cNvPr id="551" name="Google Shape;551;g5ffccba979_0_0"/>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pic>
        <p:nvPicPr>
          <p:cNvPr id="552" name="Google Shape;552;g5ffccba979_0_0"/>
          <p:cNvPicPr preferRelativeResize="0"/>
          <p:nvPr/>
        </p:nvPicPr>
        <p:blipFill rotWithShape="1">
          <a:blip r:embed="rId3">
            <a:alphaModFix/>
          </a:blip>
          <a:srcRect/>
          <a:stretch/>
        </p:blipFill>
        <p:spPr>
          <a:xfrm>
            <a:off x="211175" y="1435588"/>
            <a:ext cx="5571574" cy="2618551"/>
          </a:xfrm>
          <a:prstGeom prst="rect">
            <a:avLst/>
          </a:prstGeom>
          <a:noFill/>
          <a:ln>
            <a:noFill/>
          </a:ln>
        </p:spPr>
      </p:pic>
      <p:pic>
        <p:nvPicPr>
          <p:cNvPr id="553" name="Google Shape;553;g5ffccba979_0_0"/>
          <p:cNvPicPr preferRelativeResize="0"/>
          <p:nvPr/>
        </p:nvPicPr>
        <p:blipFill rotWithShape="1">
          <a:blip r:embed="rId4">
            <a:alphaModFix/>
          </a:blip>
          <a:srcRect/>
          <a:stretch/>
        </p:blipFill>
        <p:spPr>
          <a:xfrm>
            <a:off x="5883725" y="823475"/>
            <a:ext cx="2871624" cy="3783624"/>
          </a:xfrm>
          <a:prstGeom prst="rect">
            <a:avLst/>
          </a:prstGeom>
          <a:noFill/>
          <a:ln>
            <a:noFill/>
          </a:ln>
        </p:spPr>
      </p:pic>
      <p:sp>
        <p:nvSpPr>
          <p:cNvPr id="554" name="Google Shape;554;g5ffccba979_0_0"/>
          <p:cNvSpPr/>
          <p:nvPr/>
        </p:nvSpPr>
        <p:spPr>
          <a:xfrm>
            <a:off x="95500" y="2505600"/>
            <a:ext cx="1014000" cy="333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555" name="Google Shape;555;g5ffccba979_0_0"/>
          <p:cNvGrpSpPr/>
          <p:nvPr/>
        </p:nvGrpSpPr>
        <p:grpSpPr>
          <a:xfrm>
            <a:off x="961002" y="2495072"/>
            <a:ext cx="1768550" cy="113713"/>
            <a:chOff x="947001" y="2593804"/>
            <a:chExt cx="1908233" cy="246022"/>
          </a:xfrm>
        </p:grpSpPr>
        <p:cxnSp>
          <p:nvCxnSpPr>
            <p:cNvPr id="556" name="Google Shape;556;g5ffccba979_0_0"/>
            <p:cNvCxnSpPr>
              <a:stCxn id="554" idx="7"/>
            </p:cNvCxnSpPr>
            <p:nvPr/>
          </p:nvCxnSpPr>
          <p:spPr>
            <a:xfrm rot="5400000" flipH="1" flipV="1">
              <a:off x="1404879" y="2135926"/>
              <a:ext cx="128393" cy="1044149"/>
            </a:xfrm>
            <a:prstGeom prst="curvedConnector2">
              <a:avLst/>
            </a:prstGeom>
            <a:noFill/>
            <a:ln w="19050" cap="flat" cmpd="sng">
              <a:solidFill>
                <a:srgbClr val="FF0000"/>
              </a:solidFill>
              <a:prstDash val="solid"/>
              <a:round/>
              <a:headEnd type="none" w="sm" len="sm"/>
              <a:tailEnd type="none" w="sm" len="sm"/>
            </a:ln>
          </p:spPr>
        </p:cxnSp>
        <p:cxnSp>
          <p:nvCxnSpPr>
            <p:cNvPr id="557" name="Google Shape;557;g5ffccba979_0_0"/>
            <p:cNvCxnSpPr/>
            <p:nvPr/>
          </p:nvCxnSpPr>
          <p:spPr>
            <a:xfrm rot="10800000">
              <a:off x="1991151" y="2593804"/>
              <a:ext cx="864084" cy="246022"/>
            </a:xfrm>
            <a:prstGeom prst="curvedConnector3">
              <a:avLst>
                <a:gd name="adj1" fmla="val 6117"/>
              </a:avLst>
            </a:prstGeom>
            <a:noFill/>
            <a:ln w="19050" cap="flat" cmpd="sng">
              <a:solidFill>
                <a:srgbClr val="FF0000"/>
              </a:solidFill>
              <a:prstDash val="solid"/>
              <a:round/>
              <a:headEnd type="triangle" w="med" len="med"/>
              <a:tailEnd type="none" w="sm" len="sm"/>
            </a:ln>
          </p:spPr>
        </p:cxnSp>
      </p:grpSp>
      <p:grpSp>
        <p:nvGrpSpPr>
          <p:cNvPr id="558" name="Google Shape;558;g5ffccba979_0_0"/>
          <p:cNvGrpSpPr/>
          <p:nvPr/>
        </p:nvGrpSpPr>
        <p:grpSpPr>
          <a:xfrm>
            <a:off x="3282287" y="2608786"/>
            <a:ext cx="2879677" cy="172650"/>
            <a:chOff x="3309586" y="1537236"/>
            <a:chExt cx="2879677" cy="1537476"/>
          </a:xfrm>
        </p:grpSpPr>
        <p:cxnSp>
          <p:nvCxnSpPr>
            <p:cNvPr id="559" name="Google Shape;559;g5ffccba979_0_0"/>
            <p:cNvCxnSpPr/>
            <p:nvPr/>
          </p:nvCxnSpPr>
          <p:spPr>
            <a:xfrm>
              <a:off x="3309586" y="2102393"/>
              <a:ext cx="1418407" cy="972265"/>
            </a:xfrm>
            <a:prstGeom prst="curvedConnector3">
              <a:avLst>
                <a:gd name="adj1" fmla="val 29313"/>
              </a:avLst>
            </a:prstGeom>
            <a:noFill/>
            <a:ln w="19050" cap="flat" cmpd="sng">
              <a:solidFill>
                <a:srgbClr val="FF0000"/>
              </a:solidFill>
              <a:prstDash val="solid"/>
              <a:round/>
              <a:headEnd type="none" w="sm" len="sm"/>
              <a:tailEnd type="none" w="sm" len="sm"/>
            </a:ln>
          </p:spPr>
        </p:cxnSp>
        <p:cxnSp>
          <p:nvCxnSpPr>
            <p:cNvPr id="560" name="Google Shape;560;g5ffccba979_0_0"/>
            <p:cNvCxnSpPr/>
            <p:nvPr/>
          </p:nvCxnSpPr>
          <p:spPr>
            <a:xfrm rot="10800000" flipV="1">
              <a:off x="4719009" y="1537236"/>
              <a:ext cx="1470254" cy="1537476"/>
            </a:xfrm>
            <a:prstGeom prst="curvedConnector3">
              <a:avLst>
                <a:gd name="adj1" fmla="val 10317"/>
              </a:avLst>
            </a:prstGeom>
            <a:noFill/>
            <a:ln w="19050" cap="flat" cmpd="sng">
              <a:solidFill>
                <a:srgbClr val="FF0000"/>
              </a:solidFill>
              <a:prstDash val="solid"/>
              <a:round/>
              <a:headEnd type="triangle" w="med" len="med"/>
              <a:tailEnd type="none" w="sm" len="sm"/>
            </a:ln>
          </p:spPr>
        </p:cxnSp>
      </p:grpSp>
      <p:cxnSp>
        <p:nvCxnSpPr>
          <p:cNvPr id="561" name="Google Shape;561;g5ffccba979_0_0"/>
          <p:cNvCxnSpPr/>
          <p:nvPr/>
        </p:nvCxnSpPr>
        <p:spPr>
          <a:xfrm rot="16200000" flipV="1">
            <a:off x="5989845" y="2710281"/>
            <a:ext cx="187292" cy="156951"/>
          </a:xfrm>
          <a:prstGeom prst="curvedConnector3">
            <a:avLst>
              <a:gd name="adj1" fmla="val 62751"/>
            </a:avLst>
          </a:prstGeom>
          <a:noFill/>
          <a:ln w="19050" cap="flat" cmpd="sng">
            <a:solidFill>
              <a:srgbClr val="FF0000"/>
            </a:solidFill>
            <a:prstDash val="solid"/>
            <a:round/>
            <a:headEnd type="triangle" w="med" len="med"/>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4"/>
                                        </p:tgtEl>
                                        <p:attrNameLst>
                                          <p:attrName>style.visibility</p:attrName>
                                        </p:attrNameLst>
                                      </p:cBhvr>
                                      <p:to>
                                        <p:strVal val="visible"/>
                                      </p:to>
                                    </p:set>
                                    <p:animEffect transition="in" filter="fade">
                                      <p:cBhvr>
                                        <p:cTn id="7" dur="1000"/>
                                        <p:tgtEl>
                                          <p:spTgt spid="5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5"/>
                                        </p:tgtEl>
                                        <p:attrNameLst>
                                          <p:attrName>style.visibility</p:attrName>
                                        </p:attrNameLst>
                                      </p:cBhvr>
                                      <p:to>
                                        <p:strVal val="visible"/>
                                      </p:to>
                                    </p:set>
                                    <p:animEffect transition="in" filter="fade">
                                      <p:cBhvr>
                                        <p:cTn id="12" dur="1000"/>
                                        <p:tgtEl>
                                          <p:spTgt spid="5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8"/>
                                        </p:tgtEl>
                                        <p:attrNameLst>
                                          <p:attrName>style.visibility</p:attrName>
                                        </p:attrNameLst>
                                      </p:cBhvr>
                                      <p:to>
                                        <p:strVal val="visible"/>
                                      </p:to>
                                    </p:set>
                                    <p:animEffect transition="in" filter="fade">
                                      <p:cBhvr>
                                        <p:cTn id="17" dur="1000"/>
                                        <p:tgtEl>
                                          <p:spTgt spid="558"/>
                                        </p:tgtEl>
                                      </p:cBhvr>
                                    </p:animEffect>
                                  </p:childTnLst>
                                </p:cTn>
                              </p:par>
                              <p:par>
                                <p:cTn id="18" presetID="10" presetClass="entr" presetSubtype="0" fill="hold" nodeType="withEffect">
                                  <p:stCondLst>
                                    <p:cond delay="0"/>
                                  </p:stCondLst>
                                  <p:childTnLst>
                                    <p:set>
                                      <p:cBhvr>
                                        <p:cTn id="19" dur="1" fill="hold">
                                          <p:stCondLst>
                                            <p:cond delay="0"/>
                                          </p:stCondLst>
                                        </p:cTn>
                                        <p:tgtEl>
                                          <p:spTgt spid="561"/>
                                        </p:tgtEl>
                                        <p:attrNameLst>
                                          <p:attrName>style.visibility</p:attrName>
                                        </p:attrNameLst>
                                      </p:cBhvr>
                                      <p:to>
                                        <p:strVal val="visible"/>
                                      </p:to>
                                    </p:set>
                                    <p:animEffect transition="in" filter="fade">
                                      <p:cBhvr>
                                        <p:cTn id="20" dur="1000"/>
                                        <p:tgtEl>
                                          <p:spTgt spid="561"/>
                                        </p:tgtEl>
                                      </p:cBhvr>
                                    </p:animEffect>
                                  </p:childTnLst>
                                </p:cTn>
                              </p:par>
                              <p:par>
                                <p:cTn id="21" presetID="10" presetClass="entr" presetSubtype="0" fill="hold" nodeType="withEffect">
                                  <p:stCondLst>
                                    <p:cond delay="0"/>
                                  </p:stCondLst>
                                  <p:childTnLst>
                                    <p:set>
                                      <p:cBhvr>
                                        <p:cTn id="22" dur="1" fill="hold">
                                          <p:stCondLst>
                                            <p:cond delay="0"/>
                                          </p:stCondLst>
                                        </p:cTn>
                                        <p:tgtEl>
                                          <p:spTgt spid="553"/>
                                        </p:tgtEl>
                                        <p:attrNameLst>
                                          <p:attrName>style.visibility</p:attrName>
                                        </p:attrNameLst>
                                      </p:cBhvr>
                                      <p:to>
                                        <p:strVal val="visible"/>
                                      </p:to>
                                    </p:set>
                                    <p:animEffect transition="in" filter="fade">
                                      <p:cBhvr>
                                        <p:cTn id="23"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628f2b2004_40_46"/>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Current State Findings – User Perspective</a:t>
            </a:r>
            <a:endParaRPr dirty="0"/>
          </a:p>
        </p:txBody>
      </p:sp>
      <p:sp>
        <p:nvSpPr>
          <p:cNvPr id="567" name="Google Shape;567;g628f2b2004_40_46"/>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35</a:t>
            </a:fld>
            <a:endParaRPr sz="1000" dirty="0"/>
          </a:p>
        </p:txBody>
      </p:sp>
      <p:sp>
        <p:nvSpPr>
          <p:cNvPr id="568" name="Google Shape;568;g628f2b2004_40_46"/>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
        <p:nvSpPr>
          <p:cNvPr id="569" name="Google Shape;569;g628f2b2004_40_46"/>
          <p:cNvSpPr txBox="1"/>
          <p:nvPr/>
        </p:nvSpPr>
        <p:spPr>
          <a:xfrm>
            <a:off x="2039001" y="4706299"/>
            <a:ext cx="5066100" cy="3651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sng" strike="noStrike" cap="none" dirty="0">
                <a:solidFill>
                  <a:schemeClr val="dk1"/>
                </a:solidFill>
                <a:latin typeface="Calibri"/>
                <a:ea typeface="Calibri"/>
                <a:cs typeface="Calibri"/>
                <a:sym typeface="Calibri"/>
              </a:rPr>
              <a:t>Note</a:t>
            </a:r>
            <a:r>
              <a:rPr lang="en-US" sz="1200" b="0" i="1" u="none" strike="noStrike" cap="none" dirty="0">
                <a:solidFill>
                  <a:schemeClr val="dk1"/>
                </a:solidFill>
                <a:latin typeface="Calibri"/>
                <a:ea typeface="Calibri"/>
                <a:cs typeface="Calibri"/>
                <a:sym typeface="Calibri"/>
              </a:rPr>
              <a:t>: the diagram is scaled to reflect volume of comments for each theme</a:t>
            </a:r>
            <a:endParaRPr sz="1100" b="0" i="0" u="none" strike="noStrike" cap="none" dirty="0">
              <a:solidFill>
                <a:srgbClr val="000000"/>
              </a:solidFill>
              <a:latin typeface="Arial"/>
              <a:ea typeface="Arial"/>
              <a:cs typeface="Arial"/>
              <a:sym typeface="Arial"/>
            </a:endParaRPr>
          </a:p>
        </p:txBody>
      </p:sp>
      <p:sp>
        <p:nvSpPr>
          <p:cNvPr id="570" name="Google Shape;570;g628f2b2004_40_46"/>
          <p:cNvSpPr/>
          <p:nvPr/>
        </p:nvSpPr>
        <p:spPr>
          <a:xfrm>
            <a:off x="6124680" y="3596882"/>
            <a:ext cx="2690100" cy="103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dirty="0">
                <a:solidFill>
                  <a:srgbClr val="111111"/>
                </a:solidFill>
                <a:latin typeface="Calibri"/>
                <a:ea typeface="Calibri"/>
                <a:cs typeface="Calibri"/>
                <a:sym typeface="Calibri"/>
              </a:rPr>
              <a:t>“Our health system currently includes Medical, Pediatrics, Visiting Nurses, Hep C Treatment team, Mental Health, Chemical Dependency, Suboxone treatment, and Dental. </a:t>
            </a:r>
            <a:r>
              <a:rPr lang="en-US" sz="1100" b="1" i="1" u="none" strike="noStrike" cap="none" dirty="0">
                <a:solidFill>
                  <a:srgbClr val="111111"/>
                </a:solidFill>
                <a:latin typeface="Calibri"/>
                <a:ea typeface="Calibri"/>
                <a:cs typeface="Calibri"/>
                <a:sym typeface="Calibri"/>
              </a:rPr>
              <a:t>RPMS cannot meet the demands of all of these separate services</a:t>
            </a:r>
            <a:r>
              <a:rPr lang="en-US" sz="1100" b="0" i="1" u="none" strike="noStrike" cap="none" dirty="0">
                <a:solidFill>
                  <a:srgbClr val="111111"/>
                </a:solidFill>
                <a:latin typeface="Calibri"/>
                <a:ea typeface="Calibri"/>
                <a:cs typeface="Calibri"/>
                <a:sym typeface="Calibri"/>
              </a:rPr>
              <a:t>.”</a:t>
            </a:r>
            <a:endParaRPr sz="1100" b="0" i="0" u="none" strike="noStrike" cap="none" dirty="0">
              <a:solidFill>
                <a:schemeClr val="dk1"/>
              </a:solidFill>
              <a:latin typeface="Calibri"/>
              <a:ea typeface="Calibri"/>
              <a:cs typeface="Calibri"/>
              <a:sym typeface="Calibri"/>
            </a:endParaRPr>
          </a:p>
        </p:txBody>
      </p:sp>
      <p:sp>
        <p:nvSpPr>
          <p:cNvPr id="571" name="Google Shape;571;g628f2b2004_40_46"/>
          <p:cNvSpPr/>
          <p:nvPr/>
        </p:nvSpPr>
        <p:spPr>
          <a:xfrm>
            <a:off x="6358117" y="1314582"/>
            <a:ext cx="2456700" cy="8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dirty="0">
                <a:solidFill>
                  <a:srgbClr val="111111"/>
                </a:solidFill>
                <a:latin typeface="Calibri"/>
                <a:ea typeface="Calibri"/>
                <a:cs typeface="Calibri"/>
                <a:sym typeface="Calibri"/>
              </a:rPr>
              <a:t>“In this modern world there is absolutely no reason why an out of area tribal person can’t receive care from our facility. </a:t>
            </a:r>
            <a:r>
              <a:rPr lang="en-US" sz="1100" b="1" i="1" u="none" strike="noStrike" cap="none" dirty="0">
                <a:solidFill>
                  <a:srgbClr val="111111"/>
                </a:solidFill>
                <a:latin typeface="Calibri"/>
                <a:ea typeface="Calibri"/>
                <a:cs typeface="Calibri"/>
                <a:sym typeface="Calibri"/>
              </a:rPr>
              <a:t>The record needs to revolve around the patient</a:t>
            </a:r>
            <a:r>
              <a:rPr lang="en-US" sz="1100" b="0" i="1" u="none" strike="noStrike" cap="none" dirty="0">
                <a:solidFill>
                  <a:srgbClr val="111111"/>
                </a:solidFill>
                <a:latin typeface="Calibri"/>
                <a:ea typeface="Calibri"/>
                <a:cs typeface="Calibri"/>
                <a:sym typeface="Calibri"/>
              </a:rPr>
              <a:t>.”</a:t>
            </a:r>
            <a:endParaRPr sz="1100" b="0" i="0" u="none" strike="noStrike" cap="none" dirty="0">
              <a:solidFill>
                <a:schemeClr val="dk1"/>
              </a:solidFill>
              <a:latin typeface="Calibri"/>
              <a:ea typeface="Calibri"/>
              <a:cs typeface="Calibri"/>
              <a:sym typeface="Calibri"/>
            </a:endParaRPr>
          </a:p>
        </p:txBody>
      </p:sp>
      <p:sp>
        <p:nvSpPr>
          <p:cNvPr id="572" name="Google Shape;572;g628f2b2004_40_46"/>
          <p:cNvSpPr/>
          <p:nvPr/>
        </p:nvSpPr>
        <p:spPr>
          <a:xfrm>
            <a:off x="7161425" y="2532960"/>
            <a:ext cx="1457400" cy="8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dirty="0">
                <a:solidFill>
                  <a:srgbClr val="111111"/>
                </a:solidFill>
                <a:latin typeface="Calibri"/>
                <a:ea typeface="Calibri"/>
                <a:cs typeface="Calibri"/>
                <a:sym typeface="Calibri"/>
              </a:rPr>
              <a:t>“</a:t>
            </a:r>
            <a:r>
              <a:rPr lang="en-US" sz="1100" b="1" i="1" u="none" strike="noStrike" cap="none" dirty="0">
                <a:solidFill>
                  <a:srgbClr val="111111"/>
                </a:solidFill>
                <a:latin typeface="Calibri"/>
                <a:ea typeface="Calibri"/>
                <a:cs typeface="Calibri"/>
                <a:sym typeface="Calibri"/>
              </a:rPr>
              <a:t>The system is so slow</a:t>
            </a:r>
            <a:r>
              <a:rPr lang="en-US" sz="1100" b="0" i="1" u="none" strike="noStrike" cap="none" dirty="0">
                <a:solidFill>
                  <a:srgbClr val="111111"/>
                </a:solidFill>
                <a:latin typeface="Calibri"/>
                <a:ea typeface="Calibri"/>
                <a:cs typeface="Calibri"/>
                <a:sym typeface="Calibri"/>
              </a:rPr>
              <a:t>, or providers/nurses </a:t>
            </a:r>
            <a:r>
              <a:rPr lang="en-US" sz="1100" b="1" i="1" u="none" strike="noStrike" cap="none" dirty="0">
                <a:solidFill>
                  <a:srgbClr val="111111"/>
                </a:solidFill>
                <a:latin typeface="Calibri"/>
                <a:ea typeface="Calibri"/>
                <a:cs typeface="Calibri"/>
                <a:sym typeface="Calibri"/>
              </a:rPr>
              <a:t>get 'kicked' out of the system</a:t>
            </a:r>
            <a:r>
              <a:rPr lang="en-US" sz="1100" b="0" i="1" u="none" strike="noStrike" cap="none" dirty="0">
                <a:solidFill>
                  <a:srgbClr val="111111"/>
                </a:solidFill>
                <a:latin typeface="Calibri"/>
                <a:ea typeface="Calibri"/>
                <a:cs typeface="Calibri"/>
                <a:sym typeface="Calibri"/>
              </a:rPr>
              <a:t> in the middle of a note.” </a:t>
            </a:r>
            <a:endParaRPr sz="1100" b="0" i="0" u="none" strike="noStrike" cap="none" dirty="0">
              <a:solidFill>
                <a:schemeClr val="dk1"/>
              </a:solidFill>
              <a:latin typeface="Calibri"/>
              <a:ea typeface="Calibri"/>
              <a:cs typeface="Calibri"/>
              <a:sym typeface="Calibri"/>
            </a:endParaRPr>
          </a:p>
        </p:txBody>
      </p:sp>
      <p:sp>
        <p:nvSpPr>
          <p:cNvPr id="573" name="Google Shape;573;g628f2b2004_40_46"/>
          <p:cNvSpPr/>
          <p:nvPr/>
        </p:nvSpPr>
        <p:spPr>
          <a:xfrm>
            <a:off x="238655" y="3068999"/>
            <a:ext cx="1875600" cy="1362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dirty="0">
                <a:solidFill>
                  <a:srgbClr val="000000"/>
                </a:solidFill>
                <a:latin typeface="Calibri"/>
                <a:ea typeface="Calibri"/>
                <a:cs typeface="Calibri"/>
                <a:sym typeface="Calibri"/>
              </a:rPr>
              <a:t>“</a:t>
            </a:r>
            <a:r>
              <a:rPr lang="en-US" sz="1100" b="1" i="1" u="none" strike="noStrike" cap="none" dirty="0">
                <a:solidFill>
                  <a:srgbClr val="000000"/>
                </a:solidFill>
                <a:latin typeface="Calibri"/>
                <a:ea typeface="Calibri"/>
                <a:cs typeface="Calibri"/>
                <a:sym typeface="Calibri"/>
              </a:rPr>
              <a:t>[RPMS] has a high learning curve</a:t>
            </a:r>
            <a:r>
              <a:rPr lang="en-US" sz="1100" b="0" i="1" u="none" strike="noStrike" cap="none" dirty="0">
                <a:solidFill>
                  <a:srgbClr val="000000"/>
                </a:solidFill>
                <a:latin typeface="Calibri"/>
                <a:ea typeface="Calibri"/>
                <a:cs typeface="Calibri"/>
                <a:sym typeface="Calibri"/>
              </a:rPr>
              <a:t> and takes several years to get to the point of identifying all that it can and cannot do. The </a:t>
            </a:r>
            <a:r>
              <a:rPr lang="en-US" sz="1100" b="1" i="1" u="none" strike="noStrike" cap="none" dirty="0">
                <a:solidFill>
                  <a:srgbClr val="000000"/>
                </a:solidFill>
                <a:latin typeface="Calibri"/>
                <a:ea typeface="Calibri"/>
                <a:cs typeface="Calibri"/>
                <a:sym typeface="Calibri"/>
              </a:rPr>
              <a:t>written resources are not comprehensive</a:t>
            </a:r>
            <a:r>
              <a:rPr lang="en-US" sz="1100" b="0" i="1" u="none" strike="noStrike" cap="none" dirty="0">
                <a:solidFill>
                  <a:srgbClr val="000000"/>
                </a:solidFill>
                <a:latin typeface="Calibri"/>
                <a:ea typeface="Calibri"/>
                <a:cs typeface="Calibri"/>
                <a:sym typeface="Calibri"/>
              </a:rPr>
              <a:t> and requires reaching out to other CACs or consultants.” </a:t>
            </a:r>
            <a:endParaRPr sz="1100" b="0" i="0" u="none" strike="noStrike" cap="none" dirty="0">
              <a:solidFill>
                <a:schemeClr val="dk1"/>
              </a:solidFill>
              <a:latin typeface="Calibri"/>
              <a:ea typeface="Calibri"/>
              <a:cs typeface="Calibri"/>
              <a:sym typeface="Calibri"/>
            </a:endParaRPr>
          </a:p>
        </p:txBody>
      </p:sp>
      <p:sp>
        <p:nvSpPr>
          <p:cNvPr id="574" name="Google Shape;574;g628f2b2004_40_46"/>
          <p:cNvSpPr/>
          <p:nvPr/>
        </p:nvSpPr>
        <p:spPr>
          <a:xfrm>
            <a:off x="238655" y="1805677"/>
            <a:ext cx="1559100" cy="8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dirty="0">
                <a:solidFill>
                  <a:srgbClr val="000000"/>
                </a:solidFill>
                <a:latin typeface="Calibri"/>
                <a:ea typeface="Calibri"/>
                <a:cs typeface="Calibri"/>
                <a:sym typeface="Calibri"/>
              </a:rPr>
              <a:t>“Our Clinical Application Coordinator (CAC) is great, but she’s just one person. </a:t>
            </a:r>
            <a:r>
              <a:rPr lang="en-US" sz="1100" b="1" i="1" u="none" strike="noStrike" cap="none" dirty="0">
                <a:solidFill>
                  <a:srgbClr val="000000"/>
                </a:solidFill>
                <a:latin typeface="Calibri"/>
                <a:ea typeface="Calibri"/>
                <a:cs typeface="Calibri"/>
                <a:sym typeface="Calibri"/>
              </a:rPr>
              <a:t>We need at least three of her</a:t>
            </a:r>
            <a:r>
              <a:rPr lang="en-US" sz="1100" b="0" i="1" u="none" strike="noStrike" cap="none" dirty="0">
                <a:solidFill>
                  <a:srgbClr val="000000"/>
                </a:solidFill>
                <a:latin typeface="Calibri"/>
                <a:ea typeface="Calibri"/>
                <a:cs typeface="Calibri"/>
                <a:sym typeface="Calibri"/>
              </a:rPr>
              <a:t>!”</a:t>
            </a:r>
            <a:endParaRPr sz="1100" b="0" i="0" u="none" strike="noStrike" cap="none" dirty="0">
              <a:solidFill>
                <a:schemeClr val="dk1"/>
              </a:solidFill>
              <a:latin typeface="Calibri"/>
              <a:ea typeface="Calibri"/>
              <a:cs typeface="Calibri"/>
              <a:sym typeface="Calibri"/>
            </a:endParaRPr>
          </a:p>
        </p:txBody>
      </p:sp>
      <p:grpSp>
        <p:nvGrpSpPr>
          <p:cNvPr id="575" name="Google Shape;575;g628f2b2004_40_46"/>
          <p:cNvGrpSpPr/>
          <p:nvPr/>
        </p:nvGrpSpPr>
        <p:grpSpPr>
          <a:xfrm>
            <a:off x="1714445" y="1331561"/>
            <a:ext cx="5447048" cy="3285514"/>
            <a:chOff x="1714445" y="1331561"/>
            <a:chExt cx="5447048" cy="3285514"/>
          </a:xfrm>
        </p:grpSpPr>
        <p:sp>
          <p:nvSpPr>
            <p:cNvPr id="576" name="Google Shape;576;g628f2b2004_40_46"/>
            <p:cNvSpPr/>
            <p:nvPr/>
          </p:nvSpPr>
          <p:spPr>
            <a:xfrm>
              <a:off x="3043825" y="1873875"/>
              <a:ext cx="2743200" cy="2743200"/>
            </a:xfrm>
            <a:prstGeom prst="ellipse">
              <a:avLst/>
            </a:prstGeom>
            <a:solidFill>
              <a:srgbClr val="378BAA">
                <a:alpha val="35686"/>
              </a:srgbClr>
            </a:solidFill>
            <a:ln w="25400" cap="flat" cmpd="sng">
              <a:solidFill>
                <a:srgbClr val="000000"/>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Incomplete</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System Design</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&amp; Disjointed</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User Experience</a:t>
              </a:r>
              <a:endParaRPr sz="1100" b="0" i="0" u="none" strike="noStrike" cap="none" dirty="0">
                <a:solidFill>
                  <a:srgbClr val="000000"/>
                </a:solidFill>
                <a:latin typeface="Arial"/>
                <a:ea typeface="Arial"/>
                <a:cs typeface="Arial"/>
                <a:sym typeface="Arial"/>
              </a:endParaRPr>
            </a:p>
          </p:txBody>
        </p:sp>
        <p:sp>
          <p:nvSpPr>
            <p:cNvPr id="577" name="Google Shape;577;g628f2b2004_40_46"/>
            <p:cNvSpPr/>
            <p:nvPr/>
          </p:nvSpPr>
          <p:spPr>
            <a:xfrm>
              <a:off x="4744424" y="1331561"/>
              <a:ext cx="1371600" cy="1371600"/>
            </a:xfrm>
            <a:prstGeom prst="ellipse">
              <a:avLst/>
            </a:prstGeom>
            <a:solidFill>
              <a:srgbClr val="CCFFCC">
                <a:alpha val="68627"/>
              </a:srgbClr>
            </a:solidFill>
            <a:ln w="12700" cap="flat" cmpd="sng">
              <a:solidFill>
                <a:srgbClr val="000000"/>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a:solidFill>
                    <a:srgbClr val="000000"/>
                  </a:solidFill>
                  <a:latin typeface="Calibri"/>
                  <a:ea typeface="Calibri"/>
                  <a:cs typeface="Calibri"/>
                  <a:sym typeface="Calibri"/>
                </a:rPr>
                <a:t>Minimal</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a:solidFill>
                    <a:srgbClr val="000000"/>
                  </a:solidFill>
                  <a:latin typeface="Calibri"/>
                  <a:ea typeface="Calibri"/>
                  <a:cs typeface="Calibri"/>
                  <a:sym typeface="Calibri"/>
                </a:rPr>
                <a:t>Interoperability</a:t>
              </a:r>
              <a:endParaRPr sz="1100" b="0" i="0" u="none" strike="noStrike" cap="none" dirty="0">
                <a:solidFill>
                  <a:srgbClr val="000000"/>
                </a:solidFill>
                <a:latin typeface="Arial"/>
                <a:ea typeface="Arial"/>
                <a:cs typeface="Arial"/>
                <a:sym typeface="Arial"/>
              </a:endParaRPr>
            </a:p>
          </p:txBody>
        </p:sp>
        <p:sp>
          <p:nvSpPr>
            <p:cNvPr id="578" name="Google Shape;578;g628f2b2004_40_46"/>
            <p:cNvSpPr/>
            <p:nvPr/>
          </p:nvSpPr>
          <p:spPr>
            <a:xfrm>
              <a:off x="2241819" y="3131092"/>
              <a:ext cx="1302900" cy="1302900"/>
            </a:xfrm>
            <a:prstGeom prst="ellipse">
              <a:avLst/>
            </a:prstGeom>
            <a:solidFill>
              <a:srgbClr val="F5DB94">
                <a:alpha val="65490"/>
              </a:srgbClr>
            </a:solidFill>
            <a:ln w="12700" cap="flat" cmpd="sng">
              <a:solidFill>
                <a:srgbClr val="000000"/>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alibri"/>
                  <a:ea typeface="Calibri"/>
                  <a:cs typeface="Calibri"/>
                  <a:sym typeface="Calibri"/>
                </a:rPr>
                <a:t>Inconsistent</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alibri"/>
                  <a:ea typeface="Calibri"/>
                  <a:cs typeface="Calibri"/>
                  <a:sym typeface="Calibri"/>
                </a:rPr>
                <a:t>Training &amp; Support</a:t>
              </a:r>
              <a:endParaRPr sz="1100" b="0" i="0" u="none" strike="noStrike" cap="none" dirty="0">
                <a:solidFill>
                  <a:srgbClr val="000000"/>
                </a:solidFill>
                <a:latin typeface="Arial"/>
                <a:ea typeface="Arial"/>
                <a:cs typeface="Arial"/>
                <a:sym typeface="Arial"/>
              </a:endParaRPr>
            </a:p>
          </p:txBody>
        </p:sp>
        <p:sp>
          <p:nvSpPr>
            <p:cNvPr id="579" name="Google Shape;579;g628f2b2004_40_46"/>
            <p:cNvSpPr/>
            <p:nvPr/>
          </p:nvSpPr>
          <p:spPr>
            <a:xfrm>
              <a:off x="5533093" y="2132770"/>
              <a:ext cx="1165800" cy="1165800"/>
            </a:xfrm>
            <a:prstGeom prst="ellipse">
              <a:avLst/>
            </a:prstGeom>
            <a:solidFill>
              <a:srgbClr val="D8D8D8">
                <a:alpha val="70980"/>
              </a:srgbClr>
            </a:solidFill>
            <a:ln w="12700" cap="flat" cmpd="sng">
              <a:solidFill>
                <a:srgbClr val="000000"/>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Calibri"/>
                  <a:ea typeface="Calibri"/>
                  <a:cs typeface="Calibri"/>
                  <a:sym typeface="Calibri"/>
                </a:rPr>
                <a:t>Inadequate</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Calibri"/>
                  <a:ea typeface="Calibri"/>
                  <a:cs typeface="Calibri"/>
                  <a:sym typeface="Calibri"/>
                </a:rPr>
                <a:t>Technology &amp;</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Calibri"/>
                  <a:ea typeface="Calibri"/>
                  <a:cs typeface="Calibri"/>
                  <a:sym typeface="Calibri"/>
                </a:rPr>
                <a:t>Connectivity</a:t>
              </a:r>
              <a:endParaRPr sz="1100" b="0" i="0" u="none" strike="noStrike" cap="none" dirty="0">
                <a:solidFill>
                  <a:srgbClr val="000000"/>
                </a:solidFill>
                <a:latin typeface="Arial"/>
                <a:ea typeface="Arial"/>
                <a:cs typeface="Arial"/>
                <a:sym typeface="Arial"/>
              </a:endParaRPr>
            </a:p>
          </p:txBody>
        </p:sp>
        <p:sp>
          <p:nvSpPr>
            <p:cNvPr id="580" name="Google Shape;580;g628f2b2004_40_46"/>
            <p:cNvSpPr/>
            <p:nvPr/>
          </p:nvSpPr>
          <p:spPr>
            <a:xfrm>
              <a:off x="2024345" y="2597459"/>
              <a:ext cx="891600" cy="891600"/>
            </a:xfrm>
            <a:prstGeom prst="ellipse">
              <a:avLst/>
            </a:prstGeom>
            <a:solidFill>
              <a:srgbClr val="FFB5BF">
                <a:alpha val="20000"/>
              </a:srgbClr>
            </a:solidFill>
            <a:ln w="12700" cap="flat" cmpd="sng">
              <a:solidFill>
                <a:srgbClr val="000000"/>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Calibri"/>
                  <a:ea typeface="Calibri"/>
                  <a:cs typeface="Calibri"/>
                  <a:sym typeface="Calibri"/>
                </a:rPr>
                <a:t>Limited Workforce</a:t>
              </a:r>
              <a:endParaRPr sz="1100" b="0" i="0" u="none" strike="noStrike" cap="none" dirty="0">
                <a:solidFill>
                  <a:srgbClr val="000000"/>
                </a:solidFill>
                <a:latin typeface="Arial"/>
                <a:ea typeface="Arial"/>
                <a:cs typeface="Arial"/>
                <a:sym typeface="Arial"/>
              </a:endParaRPr>
            </a:p>
          </p:txBody>
        </p:sp>
        <p:cxnSp>
          <p:nvCxnSpPr>
            <p:cNvPr id="581" name="Google Shape;581;g628f2b2004_40_46"/>
            <p:cNvCxnSpPr>
              <a:stCxn id="577" idx="6"/>
              <a:endCxn id="571" idx="1"/>
            </p:cNvCxnSpPr>
            <p:nvPr/>
          </p:nvCxnSpPr>
          <p:spPr>
            <a:xfrm rot="10800000" flipH="1">
              <a:off x="6116024" y="1753061"/>
              <a:ext cx="242100" cy="264300"/>
            </a:xfrm>
            <a:prstGeom prst="straightConnector1">
              <a:avLst/>
            </a:prstGeom>
            <a:noFill/>
            <a:ln w="9525" cap="flat" cmpd="sng">
              <a:solidFill>
                <a:srgbClr val="000000"/>
              </a:solidFill>
              <a:prstDash val="solid"/>
              <a:miter lim="800000"/>
              <a:headEnd type="none" w="sm" len="sm"/>
              <a:tailEnd type="none" w="sm" len="sm"/>
            </a:ln>
          </p:spPr>
        </p:cxnSp>
        <p:cxnSp>
          <p:nvCxnSpPr>
            <p:cNvPr id="582" name="Google Shape;582;g628f2b2004_40_46"/>
            <p:cNvCxnSpPr>
              <a:stCxn id="579" idx="6"/>
              <a:endCxn id="572" idx="1"/>
            </p:cNvCxnSpPr>
            <p:nvPr/>
          </p:nvCxnSpPr>
          <p:spPr>
            <a:xfrm>
              <a:off x="6698893" y="2715670"/>
              <a:ext cx="462600" cy="255900"/>
            </a:xfrm>
            <a:prstGeom prst="straightConnector1">
              <a:avLst/>
            </a:prstGeom>
            <a:noFill/>
            <a:ln w="9525" cap="flat" cmpd="sng">
              <a:solidFill>
                <a:srgbClr val="000000"/>
              </a:solidFill>
              <a:prstDash val="solid"/>
              <a:miter lim="800000"/>
              <a:headEnd type="none" w="sm" len="sm"/>
              <a:tailEnd type="none" w="sm" len="sm"/>
            </a:ln>
          </p:spPr>
        </p:cxnSp>
        <p:cxnSp>
          <p:nvCxnSpPr>
            <p:cNvPr id="583" name="Google Shape;583;g628f2b2004_40_46"/>
            <p:cNvCxnSpPr>
              <a:endCxn id="570" idx="1"/>
            </p:cNvCxnSpPr>
            <p:nvPr/>
          </p:nvCxnSpPr>
          <p:spPr>
            <a:xfrm>
              <a:off x="5688780" y="3720782"/>
              <a:ext cx="435900" cy="395400"/>
            </a:xfrm>
            <a:prstGeom prst="straightConnector1">
              <a:avLst/>
            </a:prstGeom>
            <a:noFill/>
            <a:ln w="12700" cap="flat" cmpd="sng">
              <a:solidFill>
                <a:srgbClr val="000000"/>
              </a:solidFill>
              <a:prstDash val="solid"/>
              <a:miter lim="800000"/>
              <a:headEnd type="none" w="sm" len="sm"/>
              <a:tailEnd type="none" w="sm" len="sm"/>
            </a:ln>
          </p:spPr>
        </p:cxnSp>
        <p:cxnSp>
          <p:nvCxnSpPr>
            <p:cNvPr id="584" name="Google Shape;584;g628f2b2004_40_46"/>
            <p:cNvCxnSpPr>
              <a:endCxn id="580" idx="2"/>
            </p:cNvCxnSpPr>
            <p:nvPr/>
          </p:nvCxnSpPr>
          <p:spPr>
            <a:xfrm>
              <a:off x="1714445" y="2593859"/>
              <a:ext cx="309900" cy="449400"/>
            </a:xfrm>
            <a:prstGeom prst="straightConnector1">
              <a:avLst/>
            </a:prstGeom>
            <a:noFill/>
            <a:ln w="9525" cap="flat" cmpd="sng">
              <a:solidFill>
                <a:srgbClr val="000000"/>
              </a:solidFill>
              <a:prstDash val="solid"/>
              <a:miter lim="800000"/>
              <a:headEnd type="none" w="sm" len="sm"/>
              <a:tailEnd type="none" w="sm" len="sm"/>
            </a:ln>
          </p:spPr>
        </p:cxnSp>
        <p:cxnSp>
          <p:nvCxnSpPr>
            <p:cNvPr id="585" name="Google Shape;585;g628f2b2004_40_46"/>
            <p:cNvCxnSpPr>
              <a:endCxn id="578" idx="2"/>
            </p:cNvCxnSpPr>
            <p:nvPr/>
          </p:nvCxnSpPr>
          <p:spPr>
            <a:xfrm rot="10800000" flipH="1">
              <a:off x="1940019" y="3782542"/>
              <a:ext cx="301800" cy="360300"/>
            </a:xfrm>
            <a:prstGeom prst="straightConnector1">
              <a:avLst/>
            </a:prstGeom>
            <a:noFill/>
            <a:ln w="9525" cap="flat" cmpd="sng">
              <a:solidFill>
                <a:srgbClr val="000000"/>
              </a:solidFill>
              <a:prstDash val="solid"/>
              <a:miter lim="800000"/>
              <a:headEnd type="none" w="sm" len="sm"/>
              <a:tailEnd type="none" w="sm" len="sm"/>
            </a:ln>
          </p:spPr>
        </p:cxnSp>
      </p:grpSp>
      <p:sp>
        <p:nvSpPr>
          <p:cNvPr id="586" name="Google Shape;586;g628f2b2004_40_46"/>
          <p:cNvSpPr txBox="1"/>
          <p:nvPr/>
        </p:nvSpPr>
        <p:spPr>
          <a:xfrm>
            <a:off x="160973" y="1034338"/>
            <a:ext cx="4503900" cy="5334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dirty="0">
                <a:solidFill>
                  <a:schemeClr val="dk1"/>
                </a:solidFill>
                <a:latin typeface="Calibri"/>
                <a:ea typeface="Calibri"/>
                <a:cs typeface="Calibri"/>
                <a:sym typeface="Calibri"/>
              </a:rPr>
              <a:t>Five high-level themes evolved from the insights collected from users at site visits, collected via listening sessions and interviews.</a:t>
            </a:r>
            <a:endParaRPr sz="11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62bbe25350_3_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Example of Deeper Analysis</a:t>
            </a:r>
            <a:endParaRPr dirty="0"/>
          </a:p>
        </p:txBody>
      </p:sp>
      <p:sp>
        <p:nvSpPr>
          <p:cNvPr id="593" name="Google Shape;593;g62bbe25350_3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36</a:t>
            </a:fld>
            <a:endParaRPr sz="1000" dirty="0"/>
          </a:p>
        </p:txBody>
      </p:sp>
      <p:pic>
        <p:nvPicPr>
          <p:cNvPr id="594" name="Google Shape;594;g62bbe25350_3_0" title="Chart"/>
          <p:cNvPicPr preferRelativeResize="0"/>
          <p:nvPr/>
        </p:nvPicPr>
        <p:blipFill rotWithShape="1">
          <a:blip r:embed="rId3">
            <a:alphaModFix/>
          </a:blip>
          <a:srcRect t="3011" b="14668"/>
          <a:stretch/>
        </p:blipFill>
        <p:spPr>
          <a:xfrm>
            <a:off x="4744991" y="1194901"/>
            <a:ext cx="3855900" cy="3362538"/>
          </a:xfrm>
          <a:prstGeom prst="rect">
            <a:avLst/>
          </a:prstGeom>
          <a:noFill/>
          <a:ln>
            <a:noFill/>
          </a:ln>
        </p:spPr>
      </p:pic>
      <p:sp>
        <p:nvSpPr>
          <p:cNvPr id="595" name="Google Shape;595;g62bbe25350_3_0"/>
          <p:cNvSpPr txBox="1"/>
          <p:nvPr/>
        </p:nvSpPr>
        <p:spPr>
          <a:xfrm>
            <a:off x="676067" y="1363572"/>
            <a:ext cx="3451802" cy="3170625"/>
          </a:xfrm>
          <a:prstGeom prst="rect">
            <a:avLst/>
          </a:prstGeom>
          <a:solidFill>
            <a:srgbClr val="0097A7">
              <a:alpha val="41176"/>
            </a:srgbClr>
          </a:solidFill>
          <a:ln w="9525" cap="flat" cmpd="sng">
            <a:solidFill>
              <a:srgbClr val="378BAA"/>
            </a:solidFill>
            <a:prstDash val="solid"/>
            <a:round/>
            <a:headEnd type="none" w="sm" len="sm"/>
            <a:tailEnd type="none" w="sm" len="sm"/>
          </a:ln>
        </p:spPr>
        <p:txBody>
          <a:bodyPr spcFirstLastPara="1" wrap="square" lIns="113375" tIns="113375" rIns="113375" bIns="113375" anchor="t" anchorCtr="0">
            <a:noAutofit/>
          </a:bodyPr>
          <a:lstStyle/>
          <a:p>
            <a:pPr marL="0" marR="0" lvl="0" indent="0" algn="l" rtl="0">
              <a:lnSpc>
                <a:spcPct val="125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25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000000"/>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“There’s a lot of manual tracking [in public health] that our admin staff have to do. I notice a lot our staff are still using paper and that’s very time consuming for them.”</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“[We need] </a:t>
            </a:r>
            <a:r>
              <a:rPr lang="en-US" sz="1400" b="0" i="0" u="none" strike="noStrike" cap="none" dirty="0">
                <a:solidFill>
                  <a:srgbClr val="111111"/>
                </a:solidFill>
                <a:latin typeface="Arial"/>
                <a:ea typeface="Arial"/>
                <a:cs typeface="Arial"/>
                <a:sym typeface="Arial"/>
              </a:rPr>
              <a:t>Portability - iPads/tablets"</a:t>
            </a:r>
            <a:endParaRPr sz="1400" b="0" i="0" u="none" strike="noStrike" cap="none" dirty="0">
              <a:solidFill>
                <a:srgbClr val="000000"/>
              </a:solidFill>
              <a:latin typeface="Arial"/>
              <a:ea typeface="Arial"/>
              <a:cs typeface="Arial"/>
              <a:sym typeface="Arial"/>
            </a:endParaRPr>
          </a:p>
        </p:txBody>
      </p:sp>
      <p:sp>
        <p:nvSpPr>
          <p:cNvPr id="596" name="Google Shape;596;g62bbe25350_3_0"/>
          <p:cNvSpPr txBox="1"/>
          <p:nvPr/>
        </p:nvSpPr>
        <p:spPr>
          <a:xfrm>
            <a:off x="676067" y="1363584"/>
            <a:ext cx="2913339" cy="511197"/>
          </a:xfrm>
          <a:prstGeom prst="rect">
            <a:avLst/>
          </a:prstGeom>
          <a:no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000000"/>
              </a:buClr>
              <a:buSzPts val="1800"/>
              <a:buFont typeface="Arial"/>
              <a:buNone/>
            </a:pPr>
            <a:r>
              <a:rPr lang="en-US" sz="1800" b="0" i="0" u="none" strike="noStrike" cap="none" dirty="0">
                <a:solidFill>
                  <a:srgbClr val="000000"/>
                </a:solidFill>
                <a:latin typeface="Proxima Nova"/>
                <a:ea typeface="Proxima Nova"/>
                <a:cs typeface="Proxima Nova"/>
                <a:sym typeface="Proxima Nova"/>
              </a:rPr>
              <a:t>User Comments</a:t>
            </a:r>
            <a:endParaRPr sz="1800" b="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97" name="Google Shape;597;g62bbe25350_3_0"/>
          <p:cNvSpPr txBox="1"/>
          <p:nvPr/>
        </p:nvSpPr>
        <p:spPr>
          <a:xfrm>
            <a:off x="676075" y="846500"/>
            <a:ext cx="7502100" cy="425100"/>
          </a:xfrm>
          <a:prstGeom prst="rect">
            <a:avLst/>
          </a:prstGeom>
          <a:no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000000"/>
              </a:buClr>
              <a:buSzPts val="1400"/>
              <a:buFont typeface="Arial"/>
              <a:buNone/>
            </a:pPr>
            <a:r>
              <a:rPr lang="en-US" sz="1400" b="0" i="0" u="none" strike="noStrike" cap="none" dirty="0">
                <a:solidFill>
                  <a:schemeClr val="dk1"/>
                </a:solidFill>
                <a:latin typeface="Open Sans"/>
                <a:ea typeface="Open Sans"/>
                <a:cs typeface="Open Sans"/>
                <a:sym typeface="Open Sans"/>
              </a:rPr>
              <a:t>User Need: Asynchronous data collection and subsequent integration into the database. </a:t>
            </a:r>
            <a:endParaRPr sz="1400" b="0" i="0" u="none" strike="noStrike" cap="none" dirty="0">
              <a:solidFill>
                <a:srgbClr val="000000"/>
              </a:solidFill>
              <a:latin typeface="Arial"/>
              <a:ea typeface="Arial"/>
              <a:cs typeface="Arial"/>
              <a:sym typeface="Arial"/>
            </a:endParaRPr>
          </a:p>
        </p:txBody>
      </p:sp>
      <p:cxnSp>
        <p:nvCxnSpPr>
          <p:cNvPr id="598" name="Google Shape;598;g62bbe25350_3_0"/>
          <p:cNvCxnSpPr/>
          <p:nvPr/>
        </p:nvCxnSpPr>
        <p:spPr>
          <a:xfrm>
            <a:off x="7009850" y="1395600"/>
            <a:ext cx="7200" cy="2336700"/>
          </a:xfrm>
          <a:prstGeom prst="straightConnector1">
            <a:avLst/>
          </a:prstGeom>
          <a:noFill/>
          <a:ln w="9525" cap="flat" cmpd="sng">
            <a:solidFill>
              <a:schemeClr val="dk2"/>
            </a:solidFill>
            <a:prstDash val="dash"/>
            <a:round/>
            <a:headEnd type="none" w="sm" len="sm"/>
            <a:tailEnd type="none" w="sm" len="sm"/>
          </a:ln>
        </p:spPr>
      </p:cxnSp>
      <p:sp>
        <p:nvSpPr>
          <p:cNvPr id="2" name="Rectangle 1"/>
          <p:cNvSpPr/>
          <p:nvPr/>
        </p:nvSpPr>
        <p:spPr>
          <a:xfrm rot="16200000">
            <a:off x="4067250" y="2456228"/>
            <a:ext cx="1140056" cy="215444"/>
          </a:xfrm>
          <a:prstGeom prst="rect">
            <a:avLst/>
          </a:prstGeom>
        </p:spPr>
        <p:txBody>
          <a:bodyPr wrap="none">
            <a:spAutoFit/>
          </a:bodyPr>
          <a:lstStyle/>
          <a:p>
            <a:r>
              <a:rPr lang="en-US" sz="800" i="1" dirty="0">
                <a:latin typeface="Arial" panose="020B0604020202020204" pitchFamily="34" charset="0"/>
              </a:rPr>
              <a:t>Comments Received</a:t>
            </a:r>
            <a:endParaRPr lang="en-US" sz="800" dirty="0">
              <a:effectLst/>
            </a:endParaRPr>
          </a:p>
        </p:txBody>
      </p:sp>
      <p:sp>
        <p:nvSpPr>
          <p:cNvPr id="10" name="Rectangle 9"/>
          <p:cNvSpPr/>
          <p:nvPr/>
        </p:nvSpPr>
        <p:spPr>
          <a:xfrm>
            <a:off x="5436557" y="4526511"/>
            <a:ext cx="970137" cy="215444"/>
          </a:xfrm>
          <a:prstGeom prst="rect">
            <a:avLst/>
          </a:prstGeom>
        </p:spPr>
        <p:txBody>
          <a:bodyPr wrap="none">
            <a:spAutoFit/>
          </a:bodyPr>
          <a:lstStyle/>
          <a:p>
            <a:r>
              <a:rPr lang="en-US" sz="800" i="1" dirty="0" smtClean="0">
                <a:effectLst/>
              </a:rPr>
              <a:t>Site Remoteness</a:t>
            </a:r>
            <a:endParaRPr lang="en-US" sz="800" i="1" dirty="0">
              <a:effectLst/>
            </a:endParaRPr>
          </a:p>
        </p:txBody>
      </p:sp>
      <p:sp>
        <p:nvSpPr>
          <p:cNvPr id="11" name="Rectangle 10"/>
          <p:cNvSpPr/>
          <p:nvPr/>
        </p:nvSpPr>
        <p:spPr>
          <a:xfrm>
            <a:off x="7331630" y="4523084"/>
            <a:ext cx="761747" cy="215444"/>
          </a:xfrm>
          <a:prstGeom prst="rect">
            <a:avLst/>
          </a:prstGeom>
        </p:spPr>
        <p:txBody>
          <a:bodyPr wrap="none">
            <a:spAutoFit/>
          </a:bodyPr>
          <a:lstStyle/>
          <a:p>
            <a:r>
              <a:rPr lang="en-US" sz="800" i="1" dirty="0" smtClean="0">
                <a:effectLst/>
              </a:rPr>
              <a:t>Facility Type</a:t>
            </a:r>
            <a:endParaRPr lang="en-US" sz="800" i="1" dirty="0">
              <a:effectLst/>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g62bbe25350_1_3"/>
          <p:cNvPicPr preferRelativeResize="0"/>
          <p:nvPr/>
        </p:nvPicPr>
        <p:blipFill rotWithShape="1">
          <a:blip r:embed="rId3">
            <a:alphaModFix/>
          </a:blip>
          <a:srcRect/>
          <a:stretch/>
        </p:blipFill>
        <p:spPr>
          <a:xfrm>
            <a:off x="1257125" y="824038"/>
            <a:ext cx="5943600" cy="3705224"/>
          </a:xfrm>
          <a:prstGeom prst="rect">
            <a:avLst/>
          </a:prstGeom>
          <a:noFill/>
          <a:ln>
            <a:noFill/>
          </a:ln>
        </p:spPr>
      </p:pic>
      <p:sp>
        <p:nvSpPr>
          <p:cNvPr id="604" name="Google Shape;604;g62bbe25350_1_3"/>
          <p:cNvSpPr/>
          <p:nvPr/>
        </p:nvSpPr>
        <p:spPr>
          <a:xfrm>
            <a:off x="1358450" y="824050"/>
            <a:ext cx="1394100" cy="1567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05" name="Google Shape;605;g62bbe25350_1_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100"/>
              <a:buNone/>
            </a:pPr>
            <a:r>
              <a:rPr lang="en-US" dirty="0"/>
              <a:t>Future State HIT Vision</a:t>
            </a:r>
            <a:endParaRPr dirty="0"/>
          </a:p>
        </p:txBody>
      </p:sp>
      <p:sp>
        <p:nvSpPr>
          <p:cNvPr id="606" name="Google Shape;606;g62bbe25350_1_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37</a:t>
            </a:fld>
            <a:endParaRPr sz="1000" dirty="0"/>
          </a:p>
        </p:txBody>
      </p:sp>
      <p:sp>
        <p:nvSpPr>
          <p:cNvPr id="607" name="Google Shape;607;g62bbe25350_1_3"/>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
        <p:nvSpPr>
          <p:cNvPr id="608" name="Google Shape;608;g62bbe25350_1_3"/>
          <p:cNvSpPr/>
          <p:nvPr/>
        </p:nvSpPr>
        <p:spPr>
          <a:xfrm>
            <a:off x="191050" y="2123525"/>
            <a:ext cx="918000" cy="9009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a:solidFill>
                  <a:srgbClr val="000000"/>
                </a:solidFill>
                <a:latin typeface="Arial"/>
                <a:ea typeface="Arial"/>
                <a:cs typeface="Arial"/>
                <a:sym typeface="Arial"/>
              </a:rPr>
              <a:t>Revealed in Qualitative Data</a:t>
            </a:r>
            <a:endParaRPr sz="1000" b="1" i="0" u="none" strike="noStrike" cap="none" dirty="0">
              <a:solidFill>
                <a:srgbClr val="000000"/>
              </a:solidFill>
              <a:latin typeface="Arial"/>
              <a:ea typeface="Arial"/>
              <a:cs typeface="Arial"/>
              <a:sym typeface="Arial"/>
            </a:endParaRPr>
          </a:p>
        </p:txBody>
      </p:sp>
      <p:sp>
        <p:nvSpPr>
          <p:cNvPr id="609" name="Google Shape;609;g62bbe25350_1_3"/>
          <p:cNvSpPr/>
          <p:nvPr/>
        </p:nvSpPr>
        <p:spPr>
          <a:xfrm>
            <a:off x="4285200" y="824050"/>
            <a:ext cx="13899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0" name="Google Shape;610;g62bbe25350_1_3"/>
          <p:cNvSpPr/>
          <p:nvPr/>
        </p:nvSpPr>
        <p:spPr>
          <a:xfrm>
            <a:off x="2829863" y="824050"/>
            <a:ext cx="13899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1" name="Google Shape;611;g62bbe25350_1_3"/>
          <p:cNvSpPr/>
          <p:nvPr/>
        </p:nvSpPr>
        <p:spPr>
          <a:xfrm>
            <a:off x="4285200" y="2771363"/>
            <a:ext cx="13899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2" name="Google Shape;612;g62bbe25350_1_3"/>
          <p:cNvSpPr/>
          <p:nvPr/>
        </p:nvSpPr>
        <p:spPr>
          <a:xfrm>
            <a:off x="2829863" y="2771363"/>
            <a:ext cx="13899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3" name="Google Shape;613;g62bbe25350_1_3"/>
          <p:cNvSpPr/>
          <p:nvPr/>
        </p:nvSpPr>
        <p:spPr>
          <a:xfrm>
            <a:off x="1358450" y="2771363"/>
            <a:ext cx="13941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4" name="Google Shape;614;g62bbe25350_1_3"/>
          <p:cNvSpPr/>
          <p:nvPr/>
        </p:nvSpPr>
        <p:spPr>
          <a:xfrm>
            <a:off x="5740525" y="824050"/>
            <a:ext cx="13899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5" name="Google Shape;615;g62bbe25350_1_3"/>
          <p:cNvSpPr/>
          <p:nvPr/>
        </p:nvSpPr>
        <p:spPr>
          <a:xfrm>
            <a:off x="5740525" y="2771363"/>
            <a:ext cx="1389900" cy="1567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Effect transition="in" filter="fade">
                                      <p:cBhvr>
                                        <p:cTn id="7" dur="1000"/>
                                        <p:tgtEl>
                                          <p:spTgt spid="608"/>
                                        </p:tgtEl>
                                      </p:cBhvr>
                                    </p:animEffect>
                                  </p:childTnLst>
                                </p:cTn>
                              </p:par>
                              <p:par>
                                <p:cTn id="8" presetID="10" presetClass="entr" presetSubtype="0" fill="hold" nodeType="withEffect">
                                  <p:stCondLst>
                                    <p:cond delay="0"/>
                                  </p:stCondLst>
                                  <p:childTnLst>
                                    <p:set>
                                      <p:cBhvr>
                                        <p:cTn id="9" dur="1" fill="hold">
                                          <p:stCondLst>
                                            <p:cond delay="0"/>
                                          </p:stCondLst>
                                        </p:cTn>
                                        <p:tgtEl>
                                          <p:spTgt spid="610"/>
                                        </p:tgtEl>
                                        <p:attrNameLst>
                                          <p:attrName>style.visibility</p:attrName>
                                        </p:attrNameLst>
                                      </p:cBhvr>
                                      <p:to>
                                        <p:strVal val="visible"/>
                                      </p:to>
                                    </p:set>
                                    <p:animEffect transition="in" filter="fade">
                                      <p:cBhvr>
                                        <p:cTn id="10" dur="1000"/>
                                        <p:tgtEl>
                                          <p:spTgt spid="610"/>
                                        </p:tgtEl>
                                      </p:cBhvr>
                                    </p:animEffect>
                                  </p:childTnLst>
                                </p:cTn>
                              </p:par>
                              <p:par>
                                <p:cTn id="11" presetID="10" presetClass="entr" presetSubtype="0" fill="hold" nodeType="withEffect">
                                  <p:stCondLst>
                                    <p:cond delay="0"/>
                                  </p:stCondLst>
                                  <p:childTnLst>
                                    <p:set>
                                      <p:cBhvr>
                                        <p:cTn id="12" dur="1" fill="hold">
                                          <p:stCondLst>
                                            <p:cond delay="0"/>
                                          </p:stCondLst>
                                        </p:cTn>
                                        <p:tgtEl>
                                          <p:spTgt spid="609"/>
                                        </p:tgtEl>
                                        <p:attrNameLst>
                                          <p:attrName>style.visibility</p:attrName>
                                        </p:attrNameLst>
                                      </p:cBhvr>
                                      <p:to>
                                        <p:strVal val="visible"/>
                                      </p:to>
                                    </p:set>
                                    <p:animEffect transition="in" filter="fade">
                                      <p:cBhvr>
                                        <p:cTn id="13" dur="1000"/>
                                        <p:tgtEl>
                                          <p:spTgt spid="609"/>
                                        </p:tgtEl>
                                      </p:cBhvr>
                                    </p:animEffect>
                                  </p:childTnLst>
                                </p:cTn>
                              </p:par>
                              <p:par>
                                <p:cTn id="14" presetID="10" presetClass="entr" presetSubtype="0" fill="hold" nodeType="withEffect">
                                  <p:stCondLst>
                                    <p:cond delay="0"/>
                                  </p:stCondLst>
                                  <p:childTnLst>
                                    <p:set>
                                      <p:cBhvr>
                                        <p:cTn id="15" dur="1" fill="hold">
                                          <p:stCondLst>
                                            <p:cond delay="0"/>
                                          </p:stCondLst>
                                        </p:cTn>
                                        <p:tgtEl>
                                          <p:spTgt spid="614"/>
                                        </p:tgtEl>
                                        <p:attrNameLst>
                                          <p:attrName>style.visibility</p:attrName>
                                        </p:attrNameLst>
                                      </p:cBhvr>
                                      <p:to>
                                        <p:strVal val="visible"/>
                                      </p:to>
                                    </p:set>
                                    <p:animEffect transition="in" filter="fade">
                                      <p:cBhvr>
                                        <p:cTn id="16" dur="1000"/>
                                        <p:tgtEl>
                                          <p:spTgt spid="614"/>
                                        </p:tgtEl>
                                      </p:cBhvr>
                                    </p:animEffect>
                                  </p:childTnLst>
                                </p:cTn>
                              </p:par>
                              <p:par>
                                <p:cTn id="17" presetID="10" presetClass="entr" presetSubtype="0" fill="hold" nodeType="withEffect">
                                  <p:stCondLst>
                                    <p:cond delay="0"/>
                                  </p:stCondLst>
                                  <p:childTnLst>
                                    <p:set>
                                      <p:cBhvr>
                                        <p:cTn id="18" dur="1" fill="hold">
                                          <p:stCondLst>
                                            <p:cond delay="0"/>
                                          </p:stCondLst>
                                        </p:cTn>
                                        <p:tgtEl>
                                          <p:spTgt spid="613"/>
                                        </p:tgtEl>
                                        <p:attrNameLst>
                                          <p:attrName>style.visibility</p:attrName>
                                        </p:attrNameLst>
                                      </p:cBhvr>
                                      <p:to>
                                        <p:strVal val="visible"/>
                                      </p:to>
                                    </p:set>
                                    <p:animEffect transition="in" filter="fade">
                                      <p:cBhvr>
                                        <p:cTn id="19" dur="1000"/>
                                        <p:tgtEl>
                                          <p:spTgt spid="613"/>
                                        </p:tgtEl>
                                      </p:cBhvr>
                                    </p:animEffect>
                                  </p:childTnLst>
                                </p:cTn>
                              </p:par>
                              <p:par>
                                <p:cTn id="20" presetID="10" presetClass="entr" presetSubtype="0" fill="hold" nodeType="withEffect">
                                  <p:stCondLst>
                                    <p:cond delay="0"/>
                                  </p:stCondLst>
                                  <p:childTnLst>
                                    <p:set>
                                      <p:cBhvr>
                                        <p:cTn id="21" dur="1" fill="hold">
                                          <p:stCondLst>
                                            <p:cond delay="0"/>
                                          </p:stCondLst>
                                        </p:cTn>
                                        <p:tgtEl>
                                          <p:spTgt spid="612"/>
                                        </p:tgtEl>
                                        <p:attrNameLst>
                                          <p:attrName>style.visibility</p:attrName>
                                        </p:attrNameLst>
                                      </p:cBhvr>
                                      <p:to>
                                        <p:strVal val="visible"/>
                                      </p:to>
                                    </p:set>
                                    <p:animEffect transition="in" filter="fade">
                                      <p:cBhvr>
                                        <p:cTn id="22" dur="1000"/>
                                        <p:tgtEl>
                                          <p:spTgt spid="612"/>
                                        </p:tgtEl>
                                      </p:cBhvr>
                                    </p:animEffect>
                                  </p:childTnLst>
                                </p:cTn>
                              </p:par>
                              <p:par>
                                <p:cTn id="23" presetID="10" presetClass="entr" presetSubtype="0" fill="hold" nodeType="withEffect">
                                  <p:stCondLst>
                                    <p:cond delay="0"/>
                                  </p:stCondLst>
                                  <p:childTnLst>
                                    <p:set>
                                      <p:cBhvr>
                                        <p:cTn id="24" dur="1" fill="hold">
                                          <p:stCondLst>
                                            <p:cond delay="0"/>
                                          </p:stCondLst>
                                        </p:cTn>
                                        <p:tgtEl>
                                          <p:spTgt spid="611"/>
                                        </p:tgtEl>
                                        <p:attrNameLst>
                                          <p:attrName>style.visibility</p:attrName>
                                        </p:attrNameLst>
                                      </p:cBhvr>
                                      <p:to>
                                        <p:strVal val="visible"/>
                                      </p:to>
                                    </p:set>
                                    <p:animEffect transition="in" filter="fade">
                                      <p:cBhvr>
                                        <p:cTn id="25" dur="1000"/>
                                        <p:tgtEl>
                                          <p:spTgt spid="611"/>
                                        </p:tgtEl>
                                      </p:cBhvr>
                                    </p:animEffect>
                                  </p:childTnLst>
                                </p:cTn>
                              </p:par>
                              <p:par>
                                <p:cTn id="26" presetID="10" presetClass="entr" presetSubtype="0" fill="hold" nodeType="withEffect">
                                  <p:stCondLst>
                                    <p:cond delay="0"/>
                                  </p:stCondLst>
                                  <p:childTnLst>
                                    <p:set>
                                      <p:cBhvr>
                                        <p:cTn id="27" dur="1" fill="hold">
                                          <p:stCondLst>
                                            <p:cond delay="0"/>
                                          </p:stCondLst>
                                        </p:cTn>
                                        <p:tgtEl>
                                          <p:spTgt spid="615"/>
                                        </p:tgtEl>
                                        <p:attrNameLst>
                                          <p:attrName>style.visibility</p:attrName>
                                        </p:attrNameLst>
                                      </p:cBhvr>
                                      <p:to>
                                        <p:strVal val="visible"/>
                                      </p:to>
                                    </p:set>
                                    <p:animEffect transition="in" filter="fade">
                                      <p:cBhvr>
                                        <p:cTn id="28" dur="1000"/>
                                        <p:tgtEl>
                                          <p:spTgt spid="615"/>
                                        </p:tgtEl>
                                      </p:cBhvr>
                                    </p:animEffect>
                                  </p:childTnLst>
                                </p:cTn>
                              </p:par>
                              <p:par>
                                <p:cTn id="29" presetID="10" presetClass="entr" presetSubtype="0" fill="hold" nodeType="withEffect">
                                  <p:stCondLst>
                                    <p:cond delay="0"/>
                                  </p:stCondLst>
                                  <p:childTnLst>
                                    <p:set>
                                      <p:cBhvr>
                                        <p:cTn id="30" dur="1" fill="hold">
                                          <p:stCondLst>
                                            <p:cond delay="0"/>
                                          </p:stCondLst>
                                        </p:cTn>
                                        <p:tgtEl>
                                          <p:spTgt spid="604"/>
                                        </p:tgtEl>
                                        <p:attrNameLst>
                                          <p:attrName>style.visibility</p:attrName>
                                        </p:attrNameLst>
                                      </p:cBhvr>
                                      <p:to>
                                        <p:strVal val="visible"/>
                                      </p:to>
                                    </p:set>
                                    <p:animEffect transition="in" filter="fade">
                                      <p:cBhvr>
                                        <p:cTn id="31" dur="10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624d7ceca9_0_88"/>
          <p:cNvSpPr txBox="1">
            <a:spLocks noGrp="1"/>
          </p:cNvSpPr>
          <p:nvPr>
            <p:ph type="body" idx="1"/>
          </p:nvPr>
        </p:nvSpPr>
        <p:spPr>
          <a:xfrm>
            <a:off x="2787650" y="1259360"/>
            <a:ext cx="3566700" cy="11121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1400"/>
              <a:buNone/>
            </a:pPr>
            <a:r>
              <a:rPr lang="en-US" dirty="0"/>
              <a:t>Thank you!</a:t>
            </a:r>
            <a:endParaRPr dirty="0"/>
          </a:p>
          <a:p>
            <a:pPr marL="0" lvl="1" indent="0" algn="ctr" rtl="0">
              <a:lnSpc>
                <a:spcPct val="100000"/>
              </a:lnSpc>
              <a:spcBef>
                <a:spcPts val="1000"/>
              </a:spcBef>
              <a:spcAft>
                <a:spcPts val="0"/>
              </a:spcAft>
              <a:buSzPts val="2400"/>
              <a:buNone/>
            </a:pPr>
            <a:r>
              <a:rPr lang="en-US" dirty="0"/>
              <a:t>Email me at: </a:t>
            </a:r>
            <a:r>
              <a:rPr lang="en-US" u="sng" dirty="0">
                <a:solidFill>
                  <a:schemeClr val="hlink"/>
                </a:solidFill>
                <a:hlinkClick r:id="rId3"/>
              </a:rPr>
              <a:t>jamlung@regenstrief.org</a:t>
            </a:r>
            <a:endParaRPr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624d7ceca9_0_92"/>
          <p:cNvSpPr txBox="1">
            <a:spLocks noGrp="1"/>
          </p:cNvSpPr>
          <p:nvPr>
            <p:ph type="subTitle" idx="1"/>
          </p:nvPr>
        </p:nvSpPr>
        <p:spPr>
          <a:xfrm>
            <a:off x="552920" y="2382518"/>
            <a:ext cx="3956100" cy="872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Font typeface="Arial"/>
              <a:buNone/>
            </a:pPr>
            <a:r>
              <a:rPr lang="en-US" dirty="0"/>
              <a:t>Sabrina Fonseca</a:t>
            </a:r>
            <a:endParaRPr dirty="0"/>
          </a:p>
          <a:p>
            <a:pPr marL="0" lvl="1" indent="0" algn="l" rtl="0">
              <a:lnSpc>
                <a:spcPct val="100000"/>
              </a:lnSpc>
              <a:spcBef>
                <a:spcPts val="400"/>
              </a:spcBef>
              <a:spcAft>
                <a:spcPts val="0"/>
              </a:spcAft>
              <a:buSzPts val="1600"/>
              <a:buNone/>
            </a:pPr>
            <a:r>
              <a:rPr lang="en-US" dirty="0"/>
              <a:t>&amp;Partners</a:t>
            </a:r>
            <a:endParaRPr dirty="0"/>
          </a:p>
          <a:p>
            <a:pPr marL="0" lvl="1" indent="0" algn="l" rtl="0">
              <a:lnSpc>
                <a:spcPct val="100000"/>
              </a:lnSpc>
              <a:spcBef>
                <a:spcPts val="400"/>
              </a:spcBef>
              <a:spcAft>
                <a:spcPts val="0"/>
              </a:spcAft>
              <a:buSzPts val="1600"/>
              <a:buNone/>
            </a:pPr>
            <a:r>
              <a:rPr lang="en-US" dirty="0"/>
              <a:t>Twitter: #AMIA2019</a:t>
            </a:r>
            <a:endParaRPr dirty="0"/>
          </a:p>
        </p:txBody>
      </p:sp>
      <p:sp>
        <p:nvSpPr>
          <p:cNvPr id="626" name="Google Shape;626;g624d7ceca9_0_92"/>
          <p:cNvSpPr txBox="1">
            <a:spLocks noGrp="1"/>
          </p:cNvSpPr>
          <p:nvPr>
            <p:ph type="body" idx="2"/>
          </p:nvPr>
        </p:nvSpPr>
        <p:spPr>
          <a:xfrm>
            <a:off x="553600" y="1025725"/>
            <a:ext cx="6838200" cy="1112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US" dirty="0"/>
              <a:t>HCD Challenges and Lessons Learned </a:t>
            </a:r>
            <a:endParaRPr dirty="0"/>
          </a:p>
          <a:p>
            <a:pPr marL="0" lvl="0" indent="0" algn="l" rtl="0">
              <a:lnSpc>
                <a:spcPct val="115000"/>
              </a:lnSpc>
              <a:spcBef>
                <a:spcPts val="600"/>
              </a:spcBef>
              <a:spcAft>
                <a:spcPts val="0"/>
              </a:spcAft>
              <a:buSzPts val="1100"/>
              <a:buNone/>
            </a:pPr>
            <a:r>
              <a:rPr lang="en-US" sz="1600" b="0" dirty="0">
                <a:solidFill>
                  <a:srgbClr val="758185"/>
                </a:solidFill>
              </a:rPr>
              <a:t>HCD and HIT Modernization: Engagement of End Users in Health IT Modernization Through Human-Centered Design</a:t>
            </a:r>
            <a:endParaRPr dirty="0"/>
          </a:p>
          <a:p>
            <a:pPr marL="0" lvl="1" indent="0" algn="l" rtl="0">
              <a:lnSpc>
                <a:spcPct val="100000"/>
              </a:lnSpc>
              <a:spcBef>
                <a:spcPts val="400"/>
              </a:spcBef>
              <a:spcAft>
                <a:spcPts val="0"/>
              </a:spcAft>
              <a:buSzPts val="1600"/>
              <a:buNone/>
            </a:pPr>
            <a:r>
              <a:rPr lang="en-US" dirty="0"/>
              <a:t>S28</a:t>
            </a:r>
            <a:endParaRP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62899f384e_0_408"/>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Lessons Learned Working Cross-culturally</a:t>
            </a:r>
            <a:endParaRPr dirty="0"/>
          </a:p>
        </p:txBody>
      </p:sp>
      <p:sp>
        <p:nvSpPr>
          <p:cNvPr id="106" name="Google Shape;106;g62899f384e_0_408"/>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1200"/>
              </a:spcBef>
              <a:spcAft>
                <a:spcPts val="0"/>
              </a:spcAft>
              <a:buSzPts val="1400"/>
              <a:buChar char="●"/>
            </a:pPr>
            <a:r>
              <a:rPr lang="en-US" dirty="0"/>
              <a:t>What Matters</a:t>
            </a:r>
            <a:endParaRPr dirty="0"/>
          </a:p>
          <a:p>
            <a:pPr marL="914400" lvl="1" indent="-317500" algn="l" rtl="0">
              <a:lnSpc>
                <a:spcPct val="100000"/>
              </a:lnSpc>
              <a:spcBef>
                <a:spcPts val="1200"/>
              </a:spcBef>
              <a:spcAft>
                <a:spcPts val="0"/>
              </a:spcAft>
              <a:buSzPts val="1400"/>
              <a:buChar char="•"/>
            </a:pPr>
            <a:r>
              <a:rPr lang="en-US" dirty="0"/>
              <a:t>Integrating cultural experts in your team</a:t>
            </a:r>
            <a:endParaRPr dirty="0"/>
          </a:p>
          <a:p>
            <a:pPr marL="914400" lvl="1" indent="-317500" algn="l" rtl="0">
              <a:lnSpc>
                <a:spcPct val="100000"/>
              </a:lnSpc>
              <a:spcBef>
                <a:spcPts val="1200"/>
              </a:spcBef>
              <a:spcAft>
                <a:spcPts val="0"/>
              </a:spcAft>
              <a:buSzPts val="1400"/>
              <a:buChar char="•"/>
            </a:pPr>
            <a:r>
              <a:rPr lang="en-US" dirty="0"/>
              <a:t>Learning about the cultural </a:t>
            </a:r>
            <a:endParaRPr dirty="0"/>
          </a:p>
          <a:p>
            <a:pPr marL="914400" lvl="1" indent="-317500" algn="l" rtl="0">
              <a:lnSpc>
                <a:spcPct val="100000"/>
              </a:lnSpc>
              <a:spcBef>
                <a:spcPts val="1200"/>
              </a:spcBef>
              <a:spcAft>
                <a:spcPts val="0"/>
              </a:spcAft>
              <a:buSzPts val="1400"/>
              <a:buChar char="•"/>
            </a:pPr>
            <a:r>
              <a:rPr lang="en-US" dirty="0"/>
              <a:t>SHOWING UP</a:t>
            </a:r>
            <a:endParaRPr dirty="0"/>
          </a:p>
          <a:p>
            <a:pPr marL="914400" lvl="1" indent="-317500" algn="l" rtl="0">
              <a:lnSpc>
                <a:spcPct val="100000"/>
              </a:lnSpc>
              <a:spcBef>
                <a:spcPts val="1200"/>
              </a:spcBef>
              <a:spcAft>
                <a:spcPts val="0"/>
              </a:spcAft>
              <a:buSzPts val="1400"/>
              <a:buChar char="•"/>
            </a:pPr>
            <a:r>
              <a:rPr lang="en-US" dirty="0"/>
              <a:t>Ensuring that the voice of the end user is heard</a:t>
            </a:r>
            <a:endParaRPr dirty="0"/>
          </a:p>
          <a:p>
            <a:pPr marL="914400" lvl="1" indent="-317500" algn="l" rtl="0">
              <a:lnSpc>
                <a:spcPct val="100000"/>
              </a:lnSpc>
              <a:spcBef>
                <a:spcPts val="1200"/>
              </a:spcBef>
              <a:spcAft>
                <a:spcPts val="0"/>
              </a:spcAft>
              <a:buSzPts val="1400"/>
              <a:buChar char="•"/>
            </a:pPr>
            <a:r>
              <a:rPr lang="en-US" dirty="0"/>
              <a:t>Humility </a:t>
            </a:r>
            <a:endParaRPr dirty="0"/>
          </a:p>
        </p:txBody>
      </p:sp>
      <p:sp>
        <p:nvSpPr>
          <p:cNvPr id="107" name="Google Shape;107;g62899f384e_0_40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a:t>
            </a:fld>
            <a:endParaRPr sz="1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624d7ceca9_0_9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Disclosure</a:t>
            </a:r>
            <a:endParaRPr dirty="0"/>
          </a:p>
        </p:txBody>
      </p:sp>
      <p:sp>
        <p:nvSpPr>
          <p:cNvPr id="632" name="Google Shape;632;g624d7ceca9_0_97"/>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I and my spouse/partner have no relevant relationships with commercial interests to disclose.</a:t>
            </a:r>
            <a:endParaRPr dirty="0"/>
          </a:p>
        </p:txBody>
      </p:sp>
      <p:sp>
        <p:nvSpPr>
          <p:cNvPr id="633" name="Google Shape;633;g624d7ceca9_0_9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40</a:t>
            </a:fld>
            <a:endParaRPr sz="1000" dirty="0"/>
          </a:p>
        </p:txBody>
      </p:sp>
      <p:sp>
        <p:nvSpPr>
          <p:cNvPr id="634" name="Google Shape;634;g624d7ceca9_0_97"/>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624d7ceca9_0_11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7"/>
                  </a:ext>
                </a:extLst>
              </a:rPr>
              <a:t>Challenges</a:t>
            </a:r>
            <a:endParaRPr dirty="0"/>
          </a:p>
        </p:txBody>
      </p:sp>
      <p:sp>
        <p:nvSpPr>
          <p:cNvPr id="640" name="Google Shape;640;g624d7ceca9_0_111"/>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0"/>
              </a:spcBef>
              <a:spcAft>
                <a:spcPts val="0"/>
              </a:spcAft>
              <a:buSzPts val="1400"/>
              <a:buChar char="●"/>
            </a:pPr>
            <a:r>
              <a:rPr lang="en-US" dirty="0"/>
              <a:t>Emerging themes looked consistent—what else could we learn?</a:t>
            </a:r>
            <a:endParaRPr dirty="0"/>
          </a:p>
          <a:p>
            <a:pPr marL="457200" lvl="0" indent="-317500" algn="l" rtl="0">
              <a:lnSpc>
                <a:spcPct val="100000"/>
              </a:lnSpc>
              <a:spcBef>
                <a:spcPts val="0"/>
              </a:spcBef>
              <a:spcAft>
                <a:spcPts val="0"/>
              </a:spcAft>
              <a:buSzPts val="1400"/>
              <a:buChar char="●"/>
            </a:pPr>
            <a:r>
              <a:rPr lang="en-US" dirty="0"/>
              <a:t>Lack of in-depth vision for Health IT modernization—the dream state and north star</a:t>
            </a:r>
            <a:endParaRPr dirty="0"/>
          </a:p>
          <a:p>
            <a:pPr marL="457200" lvl="0" indent="-317500" algn="l" rtl="0">
              <a:lnSpc>
                <a:spcPct val="100000"/>
              </a:lnSpc>
              <a:spcBef>
                <a:spcPts val="0"/>
              </a:spcBef>
              <a:spcAft>
                <a:spcPts val="0"/>
              </a:spcAft>
              <a:buSzPts val="1400"/>
              <a:buChar char="●"/>
            </a:pPr>
            <a:r>
              <a:rPr lang="en-US" dirty="0"/>
              <a:t>Lack of context around Health IT issues identified</a:t>
            </a:r>
            <a:endParaRPr dirty="0"/>
          </a:p>
          <a:p>
            <a:pPr marL="457200" lvl="0" indent="-317500" algn="l" rtl="0">
              <a:lnSpc>
                <a:spcPct val="100000"/>
              </a:lnSpc>
              <a:spcBef>
                <a:spcPts val="0"/>
              </a:spcBef>
              <a:spcAft>
                <a:spcPts val="0"/>
              </a:spcAft>
              <a:buSzPts val="1400"/>
              <a:buChar char="●"/>
            </a:pPr>
            <a:r>
              <a:rPr lang="en-US" dirty="0"/>
              <a:t>What's unique: Differentiate healthcare for American Indian and Alaska Native communities vs. other healthcare systems</a:t>
            </a:r>
            <a:endParaRPr dirty="0"/>
          </a:p>
          <a:p>
            <a:pPr marL="0" lvl="0" indent="0" algn="l" rtl="0">
              <a:lnSpc>
                <a:spcPct val="100000"/>
              </a:lnSpc>
              <a:spcBef>
                <a:spcPts val="0"/>
              </a:spcBef>
              <a:spcAft>
                <a:spcPts val="0"/>
              </a:spcAft>
              <a:buSzPts val="1400"/>
              <a:buNone/>
            </a:pPr>
            <a:endParaRPr dirty="0"/>
          </a:p>
        </p:txBody>
      </p:sp>
      <p:sp>
        <p:nvSpPr>
          <p:cNvPr id="641" name="Google Shape;641;g624d7ceca9_0_11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41</a:t>
            </a:fld>
            <a:endParaRPr sz="1000" dirty="0"/>
          </a:p>
        </p:txBody>
      </p:sp>
      <p:sp>
        <p:nvSpPr>
          <p:cNvPr id="642" name="Google Shape;642;g624d7ceca9_0_111"/>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61facfc913_1_126"/>
          <p:cNvSpPr txBox="1">
            <a:spLocks noGrp="1"/>
          </p:cNvSpPr>
          <p:nvPr>
            <p:ph type="body" idx="1"/>
          </p:nvPr>
        </p:nvSpPr>
        <p:spPr>
          <a:xfrm>
            <a:off x="547075" y="939253"/>
            <a:ext cx="8056500" cy="15900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0"/>
              </a:spcBef>
              <a:spcAft>
                <a:spcPts val="0"/>
              </a:spcAft>
              <a:buSzPts val="1400"/>
              <a:buChar char="●"/>
            </a:pPr>
            <a:r>
              <a:rPr lang="en-US" dirty="0"/>
              <a:t>Added qualitative research methods for in-depth findings:</a:t>
            </a:r>
            <a:endParaRPr dirty="0"/>
          </a:p>
          <a:p>
            <a:pPr marL="914400" lvl="1" indent="-317500" algn="l" rtl="0">
              <a:lnSpc>
                <a:spcPct val="100000"/>
              </a:lnSpc>
              <a:spcBef>
                <a:spcPts val="0"/>
              </a:spcBef>
              <a:spcAft>
                <a:spcPts val="0"/>
              </a:spcAft>
              <a:buSzPts val="1400"/>
              <a:buChar char="○"/>
            </a:pPr>
            <a:r>
              <a:rPr lang="en-US" dirty="0"/>
              <a:t>In-person and remote 1:1 interviews and workshops with 148 people</a:t>
            </a:r>
            <a:endParaRPr dirty="0"/>
          </a:p>
          <a:p>
            <a:pPr marL="914400" lvl="1" indent="-317500" algn="l" rtl="0">
              <a:lnSpc>
                <a:spcPct val="100000"/>
              </a:lnSpc>
              <a:spcBef>
                <a:spcPts val="0"/>
              </a:spcBef>
              <a:spcAft>
                <a:spcPts val="0"/>
              </a:spcAft>
              <a:buSzPts val="1400"/>
              <a:buChar char="○"/>
            </a:pPr>
            <a:r>
              <a:rPr lang="en-US" dirty="0"/>
              <a:t>New focus: workflows and how staff interacts</a:t>
            </a:r>
            <a:endParaRPr dirty="0"/>
          </a:p>
          <a:p>
            <a:pPr marL="914400" lvl="1" indent="-317500" algn="l" rtl="0">
              <a:lnSpc>
                <a:spcPct val="100000"/>
              </a:lnSpc>
              <a:spcBef>
                <a:spcPts val="0"/>
              </a:spcBef>
              <a:spcAft>
                <a:spcPts val="0"/>
              </a:spcAft>
              <a:buSzPts val="1400"/>
              <a:buChar char="○"/>
            </a:pPr>
            <a:r>
              <a:rPr lang="en-US" dirty="0"/>
              <a:t>25 hours of workshops with subject matter experts at IHS and NIHB (patient advocate group) to validate and further develop workflows</a:t>
            </a:r>
            <a:endParaRPr dirty="0"/>
          </a:p>
          <a:p>
            <a:pPr marL="457200" lvl="0" indent="-317500" algn="l" rtl="0">
              <a:spcBef>
                <a:spcPts val="0"/>
              </a:spcBef>
              <a:spcAft>
                <a:spcPts val="0"/>
              </a:spcAft>
              <a:buSzPts val="1400"/>
              <a:buChar char="●"/>
            </a:pPr>
            <a:r>
              <a:rPr lang="en-US" dirty="0"/>
              <a:t>Fine-tuning existing methodologies</a:t>
            </a:r>
            <a:endParaRPr dirty="0"/>
          </a:p>
          <a:p>
            <a:pPr marL="0" lvl="0" indent="0" algn="l" rtl="0">
              <a:spcBef>
                <a:spcPts val="0"/>
              </a:spcBef>
              <a:spcAft>
                <a:spcPts val="0"/>
              </a:spcAft>
              <a:buNone/>
            </a:pPr>
            <a:endParaRPr dirty="0"/>
          </a:p>
        </p:txBody>
      </p:sp>
      <p:sp>
        <p:nvSpPr>
          <p:cNvPr id="648" name="Google Shape;648;g61facfc913_1_126"/>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100"/>
              <a:buNone/>
            </a:pPr>
            <a:r>
              <a:rPr lang="en-US" dirty="0"/>
              <a:t>Reassessing HCD Methodologies</a:t>
            </a:r>
            <a:endParaRPr dirty="0"/>
          </a:p>
        </p:txBody>
      </p:sp>
      <p:sp>
        <p:nvSpPr>
          <p:cNvPr id="649" name="Google Shape;649;g61facfc913_1_126"/>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42</a:t>
            </a:fld>
            <a:endParaRPr sz="1000" dirty="0"/>
          </a:p>
        </p:txBody>
      </p:sp>
      <p:sp>
        <p:nvSpPr>
          <p:cNvPr id="650" name="Google Shape;650;g61facfc913_1_126"/>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pic>
        <p:nvPicPr>
          <p:cNvPr id="651" name="Google Shape;651;g61facfc913_1_126"/>
          <p:cNvPicPr preferRelativeResize="0"/>
          <p:nvPr/>
        </p:nvPicPr>
        <p:blipFill rotWithShape="1">
          <a:blip r:embed="rId3">
            <a:alphaModFix/>
          </a:blip>
          <a:srcRect l="4163" t="8129" r="27464" b="23499"/>
          <a:stretch/>
        </p:blipFill>
        <p:spPr>
          <a:xfrm>
            <a:off x="6269299" y="2866094"/>
            <a:ext cx="2874699" cy="1853101"/>
          </a:xfrm>
          <a:prstGeom prst="rect">
            <a:avLst/>
          </a:prstGeom>
          <a:noFill/>
          <a:ln>
            <a:noFill/>
          </a:ln>
        </p:spPr>
      </p:pic>
      <p:pic>
        <p:nvPicPr>
          <p:cNvPr id="652" name="Google Shape;652;g61facfc913_1_126"/>
          <p:cNvPicPr preferRelativeResize="0"/>
          <p:nvPr/>
        </p:nvPicPr>
        <p:blipFill>
          <a:blip r:embed="rId4">
            <a:alphaModFix/>
          </a:blip>
          <a:stretch>
            <a:fillRect/>
          </a:stretch>
        </p:blipFill>
        <p:spPr>
          <a:xfrm>
            <a:off x="3299900" y="2866100"/>
            <a:ext cx="2974366" cy="1853099"/>
          </a:xfrm>
          <a:prstGeom prst="rect">
            <a:avLst/>
          </a:prstGeom>
          <a:noFill/>
          <a:ln>
            <a:noFill/>
          </a:ln>
        </p:spPr>
      </p:pic>
      <p:pic>
        <p:nvPicPr>
          <p:cNvPr id="653" name="Google Shape;653;g61facfc913_1_126"/>
          <p:cNvPicPr preferRelativeResize="0"/>
          <p:nvPr/>
        </p:nvPicPr>
        <p:blipFill rotWithShape="1">
          <a:blip r:embed="rId5">
            <a:alphaModFix/>
          </a:blip>
          <a:srcRect t="5645" b="9587"/>
          <a:stretch/>
        </p:blipFill>
        <p:spPr>
          <a:xfrm>
            <a:off x="0" y="2866100"/>
            <a:ext cx="3300951" cy="1853100"/>
          </a:xfrm>
          <a:prstGeom prst="rect">
            <a:avLst/>
          </a:prstGeom>
          <a:noFill/>
          <a:ln>
            <a:no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61facfc913_1_3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100"/>
              <a:buNone/>
            </a:pPr>
            <a:r>
              <a:rPr lang="en-US" dirty="0"/>
              <a:t>Reassessing HCD Methodologies</a:t>
            </a:r>
            <a:endParaRPr dirty="0"/>
          </a:p>
        </p:txBody>
      </p:sp>
      <p:sp>
        <p:nvSpPr>
          <p:cNvPr id="659" name="Google Shape;659;g61facfc913_1_31"/>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Deliverables added to final report, specific to defining the "North Star" for Health IT modernization:</a:t>
            </a:r>
            <a:endParaRPr dirty="0"/>
          </a:p>
          <a:p>
            <a:pPr marL="457200" lvl="0" indent="-317500" algn="l" rtl="0">
              <a:lnSpc>
                <a:spcPct val="100000"/>
              </a:lnSpc>
              <a:spcBef>
                <a:spcPts val="0"/>
              </a:spcBef>
              <a:spcAft>
                <a:spcPts val="0"/>
              </a:spcAft>
              <a:buSzPts val="1400"/>
              <a:buChar char="●"/>
            </a:pPr>
            <a:r>
              <a:rPr lang="en-US" dirty="0"/>
              <a:t>Service Blueprints </a:t>
            </a:r>
            <a:endParaRPr dirty="0"/>
          </a:p>
          <a:p>
            <a:pPr marL="914400" lvl="1" indent="-317500" algn="l" rtl="0">
              <a:lnSpc>
                <a:spcPct val="100000"/>
              </a:lnSpc>
              <a:spcBef>
                <a:spcPts val="0"/>
              </a:spcBef>
              <a:spcAft>
                <a:spcPts val="0"/>
              </a:spcAft>
              <a:buSzPts val="1400"/>
              <a:buChar char="○"/>
            </a:pPr>
            <a:r>
              <a:rPr lang="en-US" dirty="0"/>
              <a:t>Describe "happy path" scenarios of how Health IT modernization can improve services</a:t>
            </a:r>
            <a:endParaRPr dirty="0"/>
          </a:p>
          <a:p>
            <a:pPr marL="457200" lvl="0" indent="-317500" algn="l" rtl="0">
              <a:lnSpc>
                <a:spcPct val="100000"/>
              </a:lnSpc>
              <a:spcBef>
                <a:spcPts val="0"/>
              </a:spcBef>
              <a:spcAft>
                <a:spcPts val="0"/>
              </a:spcAft>
              <a:buSzPts val="1400"/>
              <a:buChar char="●"/>
            </a:pPr>
            <a:r>
              <a:rPr lang="en-US" dirty="0"/>
              <a:t>Ecosystem: Profiles for IHS, Tribal, and Urban Facilities</a:t>
            </a:r>
            <a:endParaRPr dirty="0"/>
          </a:p>
          <a:p>
            <a:pPr marL="914400" lvl="1" indent="-317500" algn="l" rtl="0">
              <a:lnSpc>
                <a:spcPct val="100000"/>
              </a:lnSpc>
              <a:spcBef>
                <a:spcPts val="0"/>
              </a:spcBef>
              <a:spcAft>
                <a:spcPts val="0"/>
              </a:spcAft>
              <a:buSzPts val="1400"/>
              <a:buChar char="○"/>
            </a:pPr>
            <a:r>
              <a:rPr lang="en-US" dirty="0"/>
              <a:t>Describe the variability of resources in each environment</a:t>
            </a:r>
            <a:endParaRPr dirty="0"/>
          </a:p>
          <a:p>
            <a:pPr marL="457200" lvl="0" indent="-317500" algn="l" rtl="0">
              <a:lnSpc>
                <a:spcPct val="100000"/>
              </a:lnSpc>
              <a:spcBef>
                <a:spcPts val="0"/>
              </a:spcBef>
              <a:spcAft>
                <a:spcPts val="0"/>
              </a:spcAft>
              <a:buSzPts val="1400"/>
              <a:buChar char="●"/>
            </a:pPr>
            <a:r>
              <a:rPr lang="en-US" dirty="0"/>
              <a:t>Archetypes</a:t>
            </a:r>
            <a:endParaRPr dirty="0"/>
          </a:p>
          <a:p>
            <a:pPr marL="914400" lvl="1" indent="-317500" algn="l" rtl="0">
              <a:lnSpc>
                <a:spcPct val="100000"/>
              </a:lnSpc>
              <a:spcBef>
                <a:spcPts val="0"/>
              </a:spcBef>
              <a:spcAft>
                <a:spcPts val="0"/>
              </a:spcAft>
              <a:buSzPts val="1400"/>
              <a:buChar char="○"/>
            </a:pPr>
            <a:r>
              <a:rPr lang="en-US" dirty="0"/>
              <a:t>Describe user groups based on Health IT needs</a:t>
            </a:r>
            <a:endParaRPr dirty="0"/>
          </a:p>
          <a:p>
            <a:pPr marL="457200" lvl="0" indent="-317500" algn="l" rtl="0">
              <a:lnSpc>
                <a:spcPct val="100000"/>
              </a:lnSpc>
              <a:spcBef>
                <a:spcPts val="0"/>
              </a:spcBef>
              <a:spcAft>
                <a:spcPts val="0"/>
              </a:spcAft>
              <a:buSzPts val="1400"/>
              <a:buChar char="●"/>
            </a:pPr>
            <a:r>
              <a:rPr lang="en-US" dirty="0"/>
              <a:t>Use Cases</a:t>
            </a:r>
            <a:endParaRPr dirty="0"/>
          </a:p>
          <a:p>
            <a:pPr marL="914400" lvl="1" indent="-317500" algn="l" rtl="0">
              <a:lnSpc>
                <a:spcPct val="100000"/>
              </a:lnSpc>
              <a:spcBef>
                <a:spcPts val="0"/>
              </a:spcBef>
              <a:spcAft>
                <a:spcPts val="0"/>
              </a:spcAft>
              <a:buSzPts val="1400"/>
              <a:buChar char="○"/>
            </a:pPr>
            <a:r>
              <a:rPr lang="en-US" dirty="0"/>
              <a:t>Extracted from service blueprints and archetype narratives, they provide a list of all requirements for Health IT modernization to help the IHS evaluate options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660" name="Google Shape;660;g61facfc913_1_3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43</a:t>
            </a:fld>
            <a:endParaRPr sz="1000" dirty="0"/>
          </a:p>
        </p:txBody>
      </p:sp>
      <p:sp>
        <p:nvSpPr>
          <p:cNvPr id="661" name="Google Shape;661;g61facfc913_1_31"/>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61facfc913_1_49"/>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g61facfc913_1_4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44</a:t>
            </a:fld>
            <a:endParaRPr sz="1000" dirty="0"/>
          </a:p>
        </p:txBody>
      </p:sp>
      <p:grpSp>
        <p:nvGrpSpPr>
          <p:cNvPr id="669" name="Google Shape;669;g61facfc913_1_49"/>
          <p:cNvGrpSpPr/>
          <p:nvPr/>
        </p:nvGrpSpPr>
        <p:grpSpPr>
          <a:xfrm>
            <a:off x="419382" y="889318"/>
            <a:ext cx="8311692" cy="3688840"/>
            <a:chOff x="549274" y="946957"/>
            <a:chExt cx="8051624" cy="3573418"/>
          </a:xfrm>
        </p:grpSpPr>
        <p:pic>
          <p:nvPicPr>
            <p:cNvPr id="670" name="Google Shape;670;g61facfc913_1_49"/>
            <p:cNvPicPr preferRelativeResize="0"/>
            <p:nvPr/>
          </p:nvPicPr>
          <p:blipFill rotWithShape="1">
            <a:blip r:embed="rId3">
              <a:alphaModFix/>
            </a:blip>
            <a:srcRect l="961" r="4625"/>
            <a:stretch/>
          </p:blipFill>
          <p:spPr>
            <a:xfrm>
              <a:off x="549275" y="946957"/>
              <a:ext cx="8051623" cy="3109892"/>
            </a:xfrm>
            <a:prstGeom prst="rect">
              <a:avLst/>
            </a:prstGeom>
            <a:noFill/>
            <a:ln>
              <a:noFill/>
            </a:ln>
          </p:spPr>
        </p:pic>
        <p:pic>
          <p:nvPicPr>
            <p:cNvPr id="671" name="Google Shape;671;g61facfc913_1_49"/>
            <p:cNvPicPr preferRelativeResize="0"/>
            <p:nvPr/>
          </p:nvPicPr>
          <p:blipFill rotWithShape="1">
            <a:blip r:embed="rId4">
              <a:alphaModFix/>
            </a:blip>
            <a:srcRect l="10450" b="20394"/>
            <a:stretch/>
          </p:blipFill>
          <p:spPr>
            <a:xfrm>
              <a:off x="549274" y="3797325"/>
              <a:ext cx="1031200" cy="723050"/>
            </a:xfrm>
            <a:prstGeom prst="rect">
              <a:avLst/>
            </a:prstGeom>
            <a:noFill/>
            <a:ln>
              <a:noFill/>
            </a:ln>
          </p:spPr>
        </p:pic>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61facfc913_1_117"/>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g61facfc913_1_11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45</a:t>
            </a:fld>
            <a:endParaRPr sz="1000" dirty="0"/>
          </a:p>
        </p:txBody>
      </p:sp>
      <p:pic>
        <p:nvPicPr>
          <p:cNvPr id="679" name="Google Shape;679;g61facfc913_1_117"/>
          <p:cNvPicPr preferRelativeResize="0"/>
          <p:nvPr/>
        </p:nvPicPr>
        <p:blipFill rotWithShape="1">
          <a:blip r:embed="rId3">
            <a:alphaModFix/>
          </a:blip>
          <a:srcRect t="2950"/>
          <a:stretch/>
        </p:blipFill>
        <p:spPr>
          <a:xfrm>
            <a:off x="441439" y="134825"/>
            <a:ext cx="8261120" cy="4873849"/>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61facfc913_1_5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Service Blueprints</a:t>
            </a:r>
            <a:endParaRPr dirty="0"/>
          </a:p>
        </p:txBody>
      </p:sp>
      <p:sp>
        <p:nvSpPr>
          <p:cNvPr id="686" name="Google Shape;686;g61facfc913_1_5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46</a:t>
            </a:fld>
            <a:endParaRPr sz="1000" dirty="0"/>
          </a:p>
        </p:txBody>
      </p:sp>
      <p:sp>
        <p:nvSpPr>
          <p:cNvPr id="687" name="Google Shape;687;g61facfc913_1_57"/>
          <p:cNvSpPr txBox="1"/>
          <p:nvPr/>
        </p:nvSpPr>
        <p:spPr>
          <a:xfrm>
            <a:off x="549275" y="954025"/>
            <a:ext cx="5427600" cy="312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dirty="0"/>
              <a:t>Starting from patient scenarios based on health disparities in AI/AN communities:</a:t>
            </a:r>
            <a:endParaRPr sz="1800" dirty="0"/>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High-risk pregnancy</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Guardianship of grandchildren</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Suicide </a:t>
            </a:r>
            <a:r>
              <a:rPr lang="en-US" sz="1800" dirty="0"/>
              <a:t>i</a:t>
            </a:r>
            <a:r>
              <a:rPr lang="en-US" sz="1800" i="0" u="none" strike="noStrike" cap="none" dirty="0">
                <a:solidFill>
                  <a:srgbClr val="000000"/>
                </a:solidFill>
              </a:rPr>
              <a:t>deation</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ATV Accident</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Recovering from opioid addiction</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Diabetes comorbidities</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dirty="0"/>
              <a:t>End-of-life care</a:t>
            </a:r>
            <a:endParaRPr sz="1800" i="0" u="none" strike="noStrike" cap="none" dirty="0">
              <a:solidFill>
                <a:srgbClr val="000000"/>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g61facfc913_1_138"/>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g61facfc913_1_13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47</a:t>
            </a:fld>
            <a:endParaRPr sz="1000" dirty="0"/>
          </a:p>
        </p:txBody>
      </p:sp>
      <p:pic>
        <p:nvPicPr>
          <p:cNvPr id="695" name="Google Shape;695;g61facfc913_1_138"/>
          <p:cNvPicPr preferRelativeResize="0"/>
          <p:nvPr/>
        </p:nvPicPr>
        <p:blipFill rotWithShape="1">
          <a:blip r:embed="rId3">
            <a:alphaModFix/>
          </a:blip>
          <a:srcRect/>
          <a:stretch/>
        </p:blipFill>
        <p:spPr>
          <a:xfrm>
            <a:off x="597725" y="0"/>
            <a:ext cx="7948550" cy="5143501"/>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61facfc913_1_72"/>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g61facfc913_1_72"/>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48</a:t>
            </a:fld>
            <a:endParaRPr sz="1000" dirty="0"/>
          </a:p>
        </p:txBody>
      </p:sp>
      <p:pic>
        <p:nvPicPr>
          <p:cNvPr id="703" name="Google Shape;703;g61facfc913_1_72"/>
          <p:cNvPicPr preferRelativeResize="0"/>
          <p:nvPr/>
        </p:nvPicPr>
        <p:blipFill rotWithShape="1">
          <a:blip r:embed="rId3">
            <a:alphaModFix/>
          </a:blip>
          <a:srcRect t="5262" b="2892"/>
          <a:stretch/>
        </p:blipFill>
        <p:spPr>
          <a:xfrm>
            <a:off x="252625" y="0"/>
            <a:ext cx="8638750" cy="5143502"/>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g61facfc913_1_65"/>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Use Cases</a:t>
            </a:r>
            <a:endParaRPr dirty="0"/>
          </a:p>
        </p:txBody>
      </p:sp>
      <p:sp>
        <p:nvSpPr>
          <p:cNvPr id="710" name="Google Shape;710;g61facfc913_1_65"/>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49</a:t>
            </a:fld>
            <a:endParaRPr sz="1000" dirty="0"/>
          </a:p>
        </p:txBody>
      </p:sp>
      <p:sp>
        <p:nvSpPr>
          <p:cNvPr id="711" name="Google Shape;711;g61facfc913_1_65"/>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1200"/>
              </a:spcBef>
              <a:spcAft>
                <a:spcPts val="0"/>
              </a:spcAft>
              <a:buSzPts val="1400"/>
              <a:buNone/>
            </a:pPr>
            <a:r>
              <a:rPr lang="en-US" sz="4800" dirty="0"/>
              <a:t>As a _______,</a:t>
            </a:r>
            <a:endParaRPr sz="4800" dirty="0"/>
          </a:p>
          <a:p>
            <a:pPr marL="0" lvl="0" indent="0" algn="ctr" rtl="0">
              <a:lnSpc>
                <a:spcPct val="100000"/>
              </a:lnSpc>
              <a:spcBef>
                <a:spcPts val="1200"/>
              </a:spcBef>
              <a:spcAft>
                <a:spcPts val="0"/>
              </a:spcAft>
              <a:buSzPts val="1400"/>
              <a:buNone/>
            </a:pPr>
            <a:r>
              <a:rPr lang="en-US" sz="4800" dirty="0"/>
              <a:t>I want to _______,</a:t>
            </a:r>
            <a:endParaRPr sz="4800" dirty="0"/>
          </a:p>
          <a:p>
            <a:pPr marL="0" lvl="0" indent="0" algn="ctr" rtl="0">
              <a:lnSpc>
                <a:spcPct val="100000"/>
              </a:lnSpc>
              <a:spcBef>
                <a:spcPts val="1200"/>
              </a:spcBef>
              <a:spcAft>
                <a:spcPts val="0"/>
              </a:spcAft>
              <a:buSzPts val="1400"/>
              <a:buNone/>
            </a:pPr>
            <a:r>
              <a:rPr lang="en-US" sz="4800" dirty="0"/>
              <a:t>so I can _______.</a:t>
            </a:r>
            <a:endParaRPr sz="48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61ff385ed8_0_0"/>
          <p:cNvSpPr txBox="1"/>
          <p:nvPr/>
        </p:nvSpPr>
        <p:spPr>
          <a:xfrm>
            <a:off x="66675" y="4869656"/>
            <a:ext cx="2057400" cy="2739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Avenir"/>
                <a:ea typeface="Avenir"/>
                <a:cs typeface="Avenir"/>
                <a:sym typeface="Avenir"/>
              </a:rPr>
              <a:t>5</a:t>
            </a:fld>
            <a:endParaRPr sz="900" b="0" i="0" u="none" strike="noStrike" cap="none" dirty="0">
              <a:solidFill>
                <a:srgbClr val="888888"/>
              </a:solidFill>
              <a:latin typeface="Avenir"/>
              <a:ea typeface="Avenir"/>
              <a:cs typeface="Avenir"/>
              <a:sym typeface="Avenir"/>
            </a:endParaRPr>
          </a:p>
        </p:txBody>
      </p:sp>
      <p:sp>
        <p:nvSpPr>
          <p:cNvPr id="113" name="Google Shape;113;g61ff385ed8_0_0"/>
          <p:cNvSpPr/>
          <p:nvPr/>
        </p:nvSpPr>
        <p:spPr>
          <a:xfrm>
            <a:off x="239475" y="951762"/>
            <a:ext cx="8186400" cy="977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1" u="none" strike="noStrike" cap="none" dirty="0">
                <a:solidFill>
                  <a:schemeClr val="dk1"/>
                </a:solidFill>
                <a:latin typeface="Calibri"/>
                <a:ea typeface="Calibri"/>
                <a:cs typeface="Calibri"/>
                <a:sym typeface="Calibri"/>
              </a:rPr>
              <a:t>“IHS must create and execute a strategy to modernize its EHR system and the IT systems necessary to support it”*</a:t>
            </a:r>
            <a:endParaRPr sz="1100" b="0" i="0" u="none" strike="noStrike" cap="none" dirty="0">
              <a:solidFill>
                <a:srgbClr val="000000"/>
              </a:solidFill>
              <a:latin typeface="Arial"/>
              <a:ea typeface="Arial"/>
              <a:cs typeface="Arial"/>
              <a:sym typeface="Arial"/>
            </a:endParaRPr>
          </a:p>
        </p:txBody>
      </p:sp>
      <p:graphicFrame>
        <p:nvGraphicFramePr>
          <p:cNvPr id="114" name="Google Shape;114;g61ff385ed8_0_0"/>
          <p:cNvGraphicFramePr/>
          <p:nvPr/>
        </p:nvGraphicFramePr>
        <p:xfrm>
          <a:off x="527588" y="2132647"/>
          <a:ext cx="3944075" cy="2294775"/>
        </p:xfrm>
        <a:graphic>
          <a:graphicData uri="http://schemas.openxmlformats.org/drawingml/2006/table">
            <a:tbl>
              <a:tblPr>
                <a:noFill/>
                <a:tableStyleId>{0627FAB1-0464-4C94-831A-93BEA2539651}</a:tableStyleId>
              </a:tblPr>
              <a:tblGrid>
                <a:gridCol w="3944075">
                  <a:extLst>
                    <a:ext uri="{9D8B030D-6E8A-4147-A177-3AD203B41FA5}">
                      <a16:colId xmlns:a16="http://schemas.microsoft.com/office/drawing/2014/main" val="20000"/>
                    </a:ext>
                  </a:extLst>
                </a:gridCol>
              </a:tblGrid>
              <a:tr h="28685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1"/>
                          </a:solidFill>
                          <a:latin typeface="Calibri"/>
                          <a:ea typeface="Calibri"/>
                          <a:cs typeface="Calibri"/>
                          <a:sym typeface="Calibri"/>
                        </a:rPr>
                        <a:t>Context</a:t>
                      </a:r>
                      <a:endParaRPr sz="1100" u="none" strike="noStrike" cap="none" dirty="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007925">
                <a:tc>
                  <a:txBody>
                    <a:bodyPr/>
                    <a:lstStyle/>
                    <a:p>
                      <a:pPr marL="127000" marR="0" lvl="0" indent="-127000" algn="l" rtl="0">
                        <a:lnSpc>
                          <a:spcPct val="100000"/>
                        </a:lnSpc>
                        <a:spcBef>
                          <a:spcPts val="0"/>
                        </a:spcBef>
                        <a:spcAft>
                          <a:spcPts val="0"/>
                        </a:spcAft>
                        <a:buClr>
                          <a:schemeClr val="dk1"/>
                        </a:buClr>
                        <a:buSzPts val="1400"/>
                        <a:buFont typeface="Arial"/>
                        <a:buChar char="•"/>
                      </a:pPr>
                      <a:r>
                        <a:rPr lang="en-US" sz="1400" u="none" strike="noStrike" cap="none" dirty="0">
                          <a:latin typeface="Calibri"/>
                          <a:ea typeface="Calibri"/>
                          <a:cs typeface="Calibri"/>
                          <a:sym typeface="Calibri"/>
                        </a:rPr>
                        <a:t>IHS serves </a:t>
                      </a:r>
                      <a:r>
                        <a:rPr lang="en-US" sz="1400" b="1" u="none" strike="noStrike" cap="none" dirty="0">
                          <a:latin typeface="Calibri"/>
                          <a:ea typeface="Calibri"/>
                          <a:cs typeface="Calibri"/>
                          <a:sym typeface="Calibri"/>
                        </a:rPr>
                        <a:t>2.6 million </a:t>
                      </a:r>
                      <a:r>
                        <a:rPr lang="en-US" sz="1400" u="none" strike="noStrike" cap="none" dirty="0">
                          <a:latin typeface="Calibri"/>
                          <a:ea typeface="Calibri"/>
                          <a:cs typeface="Calibri"/>
                          <a:sym typeface="Calibri"/>
                        </a:rPr>
                        <a:t>American Indian and Alaska Native people </a:t>
                      </a:r>
                      <a:endParaRPr sz="1100" u="none" strike="noStrike" cap="none" dirty="0"/>
                    </a:p>
                    <a:p>
                      <a:pPr marL="127000" marR="0" lvl="0" indent="-127000" algn="l" rtl="0">
                        <a:lnSpc>
                          <a:spcPct val="100000"/>
                        </a:lnSpc>
                        <a:spcBef>
                          <a:spcPts val="0"/>
                        </a:spcBef>
                        <a:spcAft>
                          <a:spcPts val="0"/>
                        </a:spcAft>
                        <a:buClr>
                          <a:schemeClr val="dk1"/>
                        </a:buClr>
                        <a:buSzPts val="1400"/>
                        <a:buFont typeface="Arial"/>
                        <a:buChar char="•"/>
                      </a:pPr>
                      <a:r>
                        <a:rPr lang="en-US" sz="1400" b="1" i="0" u="none" strike="noStrike" cap="none" dirty="0">
                          <a:solidFill>
                            <a:schemeClr val="dk1"/>
                          </a:solidFill>
                          <a:latin typeface="Calibri"/>
                          <a:ea typeface="Calibri"/>
                          <a:cs typeface="Calibri"/>
                          <a:sym typeface="Calibri"/>
                        </a:rPr>
                        <a:t>Underfunding of HIT </a:t>
                      </a:r>
                      <a:r>
                        <a:rPr lang="en-US" sz="1400" b="0" i="0" u="none" strike="noStrike" cap="none" dirty="0">
                          <a:solidFill>
                            <a:schemeClr val="dk1"/>
                          </a:solidFill>
                          <a:latin typeface="Calibri"/>
                          <a:ea typeface="Calibri"/>
                          <a:cs typeface="Calibri"/>
                          <a:sym typeface="Calibri"/>
                        </a:rPr>
                        <a:t>within IHS has hindered the organization’s ability to keep pace with user requirements and market solutions</a:t>
                      </a:r>
                      <a:endParaRPr sz="1100" u="none" strike="noStrike" cap="none" dirty="0"/>
                    </a:p>
                    <a:p>
                      <a:pPr marL="127000" marR="0" lvl="0" indent="-127000" algn="l" rtl="0">
                        <a:lnSpc>
                          <a:spcPct val="100000"/>
                        </a:lnSpc>
                        <a:spcBef>
                          <a:spcPts val="0"/>
                        </a:spcBef>
                        <a:spcAft>
                          <a:spcPts val="0"/>
                        </a:spcAft>
                        <a:buClr>
                          <a:schemeClr val="dk1"/>
                        </a:buClr>
                        <a:buSzPts val="1400"/>
                        <a:buFont typeface="Arial"/>
                        <a:buChar char="•"/>
                      </a:pPr>
                      <a:r>
                        <a:rPr lang="en-US" sz="1400" b="1" u="none" strike="noStrike" cap="none" dirty="0">
                          <a:latin typeface="Calibri"/>
                          <a:ea typeface="Calibri"/>
                          <a:cs typeface="Calibri"/>
                          <a:sym typeface="Calibri"/>
                        </a:rPr>
                        <a:t>The VA’s decision to migrate away from VistA is</a:t>
                      </a:r>
                      <a:r>
                        <a:rPr lang="en-US" sz="1400" u="none" strike="noStrike" cap="none" dirty="0">
                          <a:latin typeface="Calibri"/>
                          <a:ea typeface="Calibri"/>
                          <a:cs typeface="Calibri"/>
                          <a:sym typeface="Calibri"/>
                        </a:rPr>
                        <a:t> a catalyst for IHS to investigate EHR alternatives</a:t>
                      </a:r>
                      <a:endParaRPr sz="1400" b="0" i="0" u="none" strike="noStrike" cap="none" dirty="0">
                        <a:solidFill>
                          <a:schemeClr val="dk1"/>
                        </a:solidFill>
                        <a:latin typeface="Calibri"/>
                        <a:ea typeface="Calibri"/>
                        <a:cs typeface="Calibri"/>
                        <a:sym typeface="Calibri"/>
                      </a:endParaRPr>
                    </a:p>
                    <a:p>
                      <a:pPr marL="127000" marR="0" lvl="0" indent="-127000" algn="l" rtl="0">
                        <a:lnSpc>
                          <a:spcPct val="100000"/>
                        </a:lnSpc>
                        <a:spcBef>
                          <a:spcPts val="0"/>
                        </a:spcBef>
                        <a:spcAft>
                          <a:spcPts val="0"/>
                        </a:spcAft>
                        <a:buClr>
                          <a:schemeClr val="dk1"/>
                        </a:buClr>
                        <a:buSzPts val="1400"/>
                        <a:buFont typeface="Arial"/>
                        <a:buChar char="•"/>
                      </a:pPr>
                      <a:r>
                        <a:rPr lang="en-US" sz="1400" b="1" i="0" u="none" strike="noStrike" cap="none" dirty="0">
                          <a:solidFill>
                            <a:schemeClr val="dk1"/>
                          </a:solidFill>
                          <a:latin typeface="Calibri"/>
                          <a:ea typeface="Calibri"/>
                          <a:cs typeface="Calibri"/>
                          <a:sym typeface="Calibri"/>
                        </a:rPr>
                        <a:t>IHS must act swiftly </a:t>
                      </a:r>
                      <a:r>
                        <a:rPr lang="en-US" sz="1400" b="0" i="0" u="none" strike="noStrike" cap="none" dirty="0">
                          <a:solidFill>
                            <a:schemeClr val="dk1"/>
                          </a:solidFill>
                          <a:latin typeface="Calibri"/>
                          <a:ea typeface="Calibri"/>
                          <a:cs typeface="Calibri"/>
                          <a:sym typeface="Calibri"/>
                        </a:rPr>
                        <a:t>to modernize its aging HIT system</a:t>
                      </a:r>
                      <a:endParaRPr sz="1200" u="none" strike="noStrike" cap="none" dirty="0">
                        <a:latin typeface="Calibri"/>
                        <a:ea typeface="Calibri"/>
                        <a:cs typeface="Calibri"/>
                        <a:sym typeface="Calibri"/>
                      </a:endParaRPr>
                    </a:p>
                  </a:txBody>
                  <a:tcPr marL="68600" marR="68600" marT="34300" marB="34300" anchor="ctr">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graphicFrame>
        <p:nvGraphicFramePr>
          <p:cNvPr id="115" name="Google Shape;115;g61ff385ed8_0_0"/>
          <p:cNvGraphicFramePr/>
          <p:nvPr/>
        </p:nvGraphicFramePr>
        <p:xfrm>
          <a:off x="4672330" y="2132647"/>
          <a:ext cx="3944075" cy="2294775"/>
        </p:xfrm>
        <a:graphic>
          <a:graphicData uri="http://schemas.openxmlformats.org/drawingml/2006/table">
            <a:tbl>
              <a:tblPr>
                <a:noFill/>
                <a:tableStyleId>{0627FAB1-0464-4C94-831A-93BEA2539651}</a:tableStyleId>
              </a:tblPr>
              <a:tblGrid>
                <a:gridCol w="3944075">
                  <a:extLst>
                    <a:ext uri="{9D8B030D-6E8A-4147-A177-3AD203B41FA5}">
                      <a16:colId xmlns:a16="http://schemas.microsoft.com/office/drawing/2014/main" val="20000"/>
                    </a:ext>
                  </a:extLst>
                </a:gridCol>
              </a:tblGrid>
              <a:tr h="2955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1"/>
                          </a:solidFill>
                          <a:latin typeface="Calibri"/>
                          <a:ea typeface="Calibri"/>
                          <a:cs typeface="Calibri"/>
                          <a:sym typeface="Calibri"/>
                        </a:rPr>
                        <a:t>Project Objectives</a:t>
                      </a:r>
                      <a:endParaRPr sz="1400" u="none" strike="noStrike" cap="none" dirty="0">
                        <a:solidFill>
                          <a:schemeClr val="lt1"/>
                        </a:solidFill>
                        <a:latin typeface="Calibri"/>
                        <a:ea typeface="Calibri"/>
                        <a:cs typeface="Calibri"/>
                        <a:sym typeface="Calibri"/>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1999275">
                <a:tc>
                  <a:txBody>
                    <a:bodyPr/>
                    <a:lstStyle/>
                    <a:p>
                      <a:pPr marL="0" marR="0" lvl="0" indent="0" algn="l" rtl="0">
                        <a:lnSpc>
                          <a:spcPct val="100000"/>
                        </a:lnSpc>
                        <a:spcBef>
                          <a:spcPts val="0"/>
                        </a:spcBef>
                        <a:spcAft>
                          <a:spcPts val="0"/>
                        </a:spcAft>
                        <a:buClr>
                          <a:schemeClr val="dk1"/>
                        </a:buClr>
                        <a:buSzPts val="1400"/>
                        <a:buFont typeface="Arial"/>
                        <a:buNone/>
                      </a:pPr>
                      <a:r>
                        <a:rPr lang="en-US" sz="1400" u="none" strike="noStrike" cap="none" dirty="0">
                          <a:latin typeface="Calibri"/>
                          <a:ea typeface="Calibri"/>
                          <a:cs typeface="Calibri"/>
                          <a:sym typeface="Calibri"/>
                        </a:rPr>
                        <a:t>Leverage internal and external expertise to:</a:t>
                      </a:r>
                      <a:endParaRPr sz="1100" u="none" strike="noStrike" cap="none" dirty="0"/>
                    </a:p>
                    <a:p>
                      <a:pPr marL="0" marR="0" lvl="0" indent="0" algn="l" rtl="0">
                        <a:lnSpc>
                          <a:spcPct val="100000"/>
                        </a:lnSpc>
                        <a:spcBef>
                          <a:spcPts val="0"/>
                        </a:spcBef>
                        <a:spcAft>
                          <a:spcPts val="0"/>
                        </a:spcAft>
                        <a:buClr>
                          <a:schemeClr val="dk1"/>
                        </a:buClr>
                        <a:buSzPts val="600"/>
                        <a:buFont typeface="Arial"/>
                        <a:buNone/>
                      </a:pPr>
                      <a:endParaRPr sz="600" u="none" strike="noStrike" cap="none" dirty="0">
                        <a:latin typeface="Calibri"/>
                        <a:ea typeface="Calibri"/>
                        <a:cs typeface="Calibri"/>
                        <a:sym typeface="Calibri"/>
                      </a:endParaRPr>
                    </a:p>
                    <a:p>
                      <a:pPr marL="127000" marR="0" lvl="0" indent="-127000" algn="l" rtl="0">
                        <a:lnSpc>
                          <a:spcPct val="100000"/>
                        </a:lnSpc>
                        <a:spcBef>
                          <a:spcPts val="0"/>
                        </a:spcBef>
                        <a:spcAft>
                          <a:spcPts val="0"/>
                        </a:spcAft>
                        <a:buClr>
                          <a:schemeClr val="dk1"/>
                        </a:buClr>
                        <a:buSzPts val="1400"/>
                        <a:buFont typeface="Arial"/>
                        <a:buChar char="•"/>
                      </a:pPr>
                      <a:r>
                        <a:rPr lang="en-US" sz="1400" b="1" u="none" strike="noStrike" cap="none" dirty="0">
                          <a:latin typeface="Calibri"/>
                          <a:ea typeface="Calibri"/>
                          <a:cs typeface="Calibri"/>
                          <a:sym typeface="Calibri"/>
                        </a:rPr>
                        <a:t>Evaluate the current state of HIT </a:t>
                      </a:r>
                      <a:r>
                        <a:rPr lang="en-US" sz="1400" u="none" strike="noStrike" cap="none" dirty="0">
                          <a:latin typeface="Calibri"/>
                          <a:ea typeface="Calibri"/>
                          <a:cs typeface="Calibri"/>
                          <a:sym typeface="Calibri"/>
                        </a:rPr>
                        <a:t>across the I/T/U</a:t>
                      </a:r>
                      <a:endParaRPr sz="1100" u="none" strike="noStrike" cap="none" dirty="0"/>
                    </a:p>
                    <a:p>
                      <a:pPr marL="127000" marR="0" lvl="0" indent="-127000" algn="l" rtl="0">
                        <a:lnSpc>
                          <a:spcPct val="100000"/>
                        </a:lnSpc>
                        <a:spcBef>
                          <a:spcPts val="0"/>
                        </a:spcBef>
                        <a:spcAft>
                          <a:spcPts val="0"/>
                        </a:spcAft>
                        <a:buClr>
                          <a:schemeClr val="dk1"/>
                        </a:buClr>
                        <a:buSzPts val="1400"/>
                        <a:buFont typeface="Arial"/>
                        <a:buChar char="•"/>
                      </a:pPr>
                      <a:r>
                        <a:rPr lang="en-US" sz="1400" b="1" u="none" strike="noStrike" cap="none" dirty="0">
                          <a:latin typeface="Calibri"/>
                          <a:ea typeface="Calibri"/>
                          <a:cs typeface="Calibri"/>
                          <a:sym typeface="Calibri"/>
                        </a:rPr>
                        <a:t>Identify and evaluate alternative EHR solutions </a:t>
                      </a:r>
                      <a:r>
                        <a:rPr lang="en-US" sz="1400" u="none" strike="noStrike" cap="none" dirty="0">
                          <a:latin typeface="Calibri"/>
                          <a:ea typeface="Calibri"/>
                          <a:cs typeface="Calibri"/>
                          <a:sym typeface="Calibri"/>
                        </a:rPr>
                        <a:t>for HIT modernization</a:t>
                      </a:r>
                      <a:endParaRPr sz="1100" u="none" strike="noStrike" cap="none" dirty="0"/>
                    </a:p>
                    <a:p>
                      <a:pPr marL="127000" marR="0" lvl="0" indent="-127000" algn="l" rtl="0">
                        <a:lnSpc>
                          <a:spcPct val="100000"/>
                        </a:lnSpc>
                        <a:spcBef>
                          <a:spcPts val="0"/>
                        </a:spcBef>
                        <a:spcAft>
                          <a:spcPts val="0"/>
                        </a:spcAft>
                        <a:buClr>
                          <a:schemeClr val="dk1"/>
                        </a:buClr>
                        <a:buSzPts val="1400"/>
                        <a:buFont typeface="Arial"/>
                        <a:buChar char="•"/>
                      </a:pPr>
                      <a:r>
                        <a:rPr lang="en-US" sz="1400" b="1" u="none" strike="noStrike" cap="none" dirty="0">
                          <a:latin typeface="Calibri"/>
                          <a:ea typeface="Calibri"/>
                          <a:cs typeface="Calibri"/>
                          <a:sym typeface="Calibri"/>
                        </a:rPr>
                        <a:t>Produce recommendations </a:t>
                      </a:r>
                      <a:r>
                        <a:rPr lang="en-US" sz="1400" u="none" strike="noStrike" cap="none" dirty="0">
                          <a:latin typeface="Calibri"/>
                          <a:ea typeface="Calibri"/>
                          <a:cs typeface="Calibri"/>
                          <a:sym typeface="Calibri"/>
                        </a:rPr>
                        <a:t>regarding people, process and technology</a:t>
                      </a:r>
                      <a:endParaRPr sz="1100" u="none" strike="noStrike" cap="none" dirty="0"/>
                    </a:p>
                    <a:p>
                      <a:pPr marL="127000" marR="0" lvl="0" indent="-127000" algn="l" rtl="0">
                        <a:lnSpc>
                          <a:spcPct val="100000"/>
                        </a:lnSpc>
                        <a:spcBef>
                          <a:spcPts val="0"/>
                        </a:spcBef>
                        <a:spcAft>
                          <a:spcPts val="0"/>
                        </a:spcAft>
                        <a:buClr>
                          <a:schemeClr val="dk1"/>
                        </a:buClr>
                        <a:buSzPts val="1400"/>
                        <a:buFont typeface="Arial"/>
                        <a:buChar char="•"/>
                      </a:pPr>
                      <a:r>
                        <a:rPr lang="en-US" sz="1400" b="1" u="none" strike="noStrike" cap="none" dirty="0">
                          <a:latin typeface="Calibri"/>
                          <a:ea typeface="Calibri"/>
                          <a:cs typeface="Calibri"/>
                          <a:sym typeface="Calibri"/>
                        </a:rPr>
                        <a:t>Define a roadmap </a:t>
                      </a:r>
                      <a:r>
                        <a:rPr lang="en-US" sz="1400" u="none" strike="noStrike" cap="none" dirty="0">
                          <a:latin typeface="Calibri"/>
                          <a:ea typeface="Calibri"/>
                          <a:cs typeface="Calibri"/>
                          <a:sym typeface="Calibri"/>
                        </a:rPr>
                        <a:t>to implement these recommendations</a:t>
                      </a:r>
                      <a:endParaRPr sz="1100" u="none" strike="noStrike" cap="none" dirty="0"/>
                    </a:p>
                  </a:txBody>
                  <a:tcPr marL="68600" marR="68600" marT="34300" marB="34300" anchor="ctr">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116" name="Google Shape;116;g61ff385ed8_0_0"/>
          <p:cNvSpPr txBox="1"/>
          <p:nvPr/>
        </p:nvSpPr>
        <p:spPr>
          <a:xfrm>
            <a:off x="477236" y="4828340"/>
            <a:ext cx="6582900" cy="230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FFFFFF"/>
                </a:solidFill>
                <a:latin typeface="Calibri"/>
                <a:ea typeface="Calibri"/>
                <a:cs typeface="Calibri"/>
                <a:sym typeface="Calibri"/>
              </a:rPr>
              <a:t>*As stated in the Background Statement of the IHS HIT Modernization Research Project RFQ from August 2018</a:t>
            </a:r>
            <a:endParaRPr sz="1100" b="0" i="0" u="none" strike="noStrike" cap="none" dirty="0">
              <a:solidFill>
                <a:srgbClr val="FFFFFF"/>
              </a:solidFill>
              <a:latin typeface="Arial"/>
              <a:ea typeface="Arial"/>
              <a:cs typeface="Arial"/>
              <a:sym typeface="Arial"/>
            </a:endParaRPr>
          </a:p>
        </p:txBody>
      </p:sp>
      <p:sp>
        <p:nvSpPr>
          <p:cNvPr id="117" name="Google Shape;117;g61ff385ed8_0_0"/>
          <p:cNvSpPr txBox="1">
            <a:spLocks noGrp="1"/>
          </p:cNvSpPr>
          <p:nvPr>
            <p:ph type="title" idx="4294967295"/>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2"/>
                  </a:ext>
                </a:extLst>
              </a:rPr>
              <a:t>Project Purpose and Objectives</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g61facfc913_1_10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Use Cases</a:t>
            </a:r>
            <a:endParaRPr dirty="0"/>
          </a:p>
        </p:txBody>
      </p:sp>
      <p:sp>
        <p:nvSpPr>
          <p:cNvPr id="718" name="Google Shape;718;g61facfc913_1_10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50</a:t>
            </a:fld>
            <a:endParaRPr sz="1000" dirty="0"/>
          </a:p>
        </p:txBody>
      </p:sp>
      <p:sp>
        <p:nvSpPr>
          <p:cNvPr id="719" name="Google Shape;719;g61facfc913_1_103"/>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1200"/>
              </a:spcBef>
              <a:spcAft>
                <a:spcPts val="0"/>
              </a:spcAft>
              <a:buSzPts val="1400"/>
              <a:buNone/>
            </a:pPr>
            <a:r>
              <a:rPr lang="en-US" sz="3000" dirty="0"/>
              <a:t>As a </a:t>
            </a:r>
            <a:r>
              <a:rPr lang="en-US" sz="3000" u="sng" dirty="0"/>
              <a:t>primary care provider</a:t>
            </a:r>
            <a:r>
              <a:rPr lang="en-US" sz="3000" dirty="0"/>
              <a:t>,</a:t>
            </a:r>
            <a:endParaRPr sz="3000" dirty="0"/>
          </a:p>
          <a:p>
            <a:pPr marL="0" lvl="0" indent="0" algn="ctr" rtl="0">
              <a:lnSpc>
                <a:spcPct val="100000"/>
              </a:lnSpc>
              <a:spcBef>
                <a:spcPts val="1200"/>
              </a:spcBef>
              <a:spcAft>
                <a:spcPts val="0"/>
              </a:spcAft>
              <a:buSzPts val="1400"/>
              <a:buNone/>
            </a:pPr>
            <a:r>
              <a:rPr lang="en-US" sz="3000" dirty="0"/>
              <a:t>I want to </a:t>
            </a:r>
            <a:r>
              <a:rPr lang="en-US" sz="3000" u="sng" dirty="0"/>
              <a:t>enter notes asynchronously</a:t>
            </a:r>
            <a:r>
              <a:rPr lang="en-US" sz="3000" dirty="0"/>
              <a:t>,</a:t>
            </a:r>
            <a:endParaRPr sz="3000" dirty="0"/>
          </a:p>
          <a:p>
            <a:pPr marL="0" lvl="0" indent="0" algn="ctr" rtl="0">
              <a:lnSpc>
                <a:spcPct val="100000"/>
              </a:lnSpc>
              <a:spcBef>
                <a:spcPts val="1200"/>
              </a:spcBef>
              <a:spcAft>
                <a:spcPts val="0"/>
              </a:spcAft>
              <a:buSzPts val="1400"/>
              <a:buNone/>
            </a:pPr>
            <a:r>
              <a:rPr lang="en-US" sz="3000" dirty="0"/>
              <a:t>so I can </a:t>
            </a:r>
            <a:r>
              <a:rPr lang="en-US" sz="3000" u="sng" dirty="0"/>
              <a:t>work on EHR when there's no internet connection</a:t>
            </a:r>
            <a:r>
              <a:rPr lang="en-US" sz="3000" dirty="0"/>
              <a:t>.</a:t>
            </a:r>
            <a:endParaRPr sz="30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g61facfc913_1_81"/>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g61facfc913_1_8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51</a:t>
            </a:fld>
            <a:endParaRPr sz="1000" dirty="0"/>
          </a:p>
        </p:txBody>
      </p:sp>
      <p:pic>
        <p:nvPicPr>
          <p:cNvPr id="727" name="Google Shape;727;g61facfc913_1_81"/>
          <p:cNvPicPr preferRelativeResize="0"/>
          <p:nvPr/>
        </p:nvPicPr>
        <p:blipFill rotWithShape="1">
          <a:blip r:embed="rId3">
            <a:alphaModFix/>
          </a:blip>
          <a:srcRect r="635"/>
          <a:stretch/>
        </p:blipFill>
        <p:spPr>
          <a:xfrm>
            <a:off x="0" y="0"/>
            <a:ext cx="9187575" cy="5143501"/>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g61facfc913_1_89"/>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Lessons Learned</a:t>
            </a:r>
            <a:endParaRPr dirty="0"/>
          </a:p>
        </p:txBody>
      </p:sp>
      <p:sp>
        <p:nvSpPr>
          <p:cNvPr id="734" name="Google Shape;734;g61facfc913_1_89"/>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1200"/>
              </a:spcBef>
              <a:spcAft>
                <a:spcPts val="0"/>
              </a:spcAft>
              <a:buSzPts val="1400"/>
              <a:buChar char="●"/>
            </a:pPr>
            <a:r>
              <a:rPr lang="en-US" dirty="0"/>
              <a:t>Qualitative research: make sure you are always learning something new until you stop learning</a:t>
            </a:r>
            <a:endParaRPr dirty="0"/>
          </a:p>
          <a:p>
            <a:pPr marL="914400" lvl="1" indent="-317500" algn="l" rtl="0">
              <a:lnSpc>
                <a:spcPct val="100000"/>
              </a:lnSpc>
              <a:spcBef>
                <a:spcPts val="0"/>
              </a:spcBef>
              <a:spcAft>
                <a:spcPts val="0"/>
              </a:spcAft>
              <a:buSzPts val="1400"/>
              <a:buChar char="○"/>
            </a:pPr>
            <a:r>
              <a:rPr lang="en-US" dirty="0"/>
              <a:t>Evolving research methods as you go is okay in qualitative research</a:t>
            </a:r>
            <a:endParaRPr dirty="0"/>
          </a:p>
          <a:p>
            <a:pPr marL="457200" lvl="0" indent="-317500" algn="l" rtl="0">
              <a:lnSpc>
                <a:spcPct val="100000"/>
              </a:lnSpc>
              <a:spcBef>
                <a:spcPts val="0"/>
              </a:spcBef>
              <a:spcAft>
                <a:spcPts val="0"/>
              </a:spcAft>
              <a:buSzPts val="1400"/>
              <a:buChar char="●"/>
            </a:pPr>
            <a:r>
              <a:rPr lang="en-US" dirty="0"/>
              <a:t>Consider how you will manage data collected when designing research</a:t>
            </a:r>
            <a:endParaRPr dirty="0"/>
          </a:p>
          <a:p>
            <a:pPr marL="914400" lvl="1" indent="-317500" algn="l" rtl="0">
              <a:lnSpc>
                <a:spcPct val="100000"/>
              </a:lnSpc>
              <a:spcBef>
                <a:spcPts val="0"/>
              </a:spcBef>
              <a:spcAft>
                <a:spcPts val="0"/>
              </a:spcAft>
              <a:buSzPts val="1400"/>
              <a:buChar char="○"/>
            </a:pPr>
            <a:r>
              <a:rPr lang="en-US" dirty="0"/>
              <a:t>Avoid collecting data without having a sense of how it will be used</a:t>
            </a:r>
            <a:endParaRPr dirty="0"/>
          </a:p>
          <a:p>
            <a:pPr marL="457200" lvl="0" indent="-317500" algn="l" rtl="0">
              <a:lnSpc>
                <a:spcPct val="100000"/>
              </a:lnSpc>
              <a:spcBef>
                <a:spcPts val="0"/>
              </a:spcBef>
              <a:spcAft>
                <a:spcPts val="0"/>
              </a:spcAft>
              <a:buSzPts val="1400"/>
              <a:buChar char="●"/>
            </a:pPr>
            <a:r>
              <a:rPr lang="en-US" dirty="0"/>
              <a:t>Be intentional about perfecting your methodology</a:t>
            </a:r>
            <a:endParaRPr dirty="0"/>
          </a:p>
          <a:p>
            <a:pPr marL="914400" lvl="1" indent="-317500" algn="l" rtl="0">
              <a:lnSpc>
                <a:spcPct val="100000"/>
              </a:lnSpc>
              <a:spcBef>
                <a:spcPts val="0"/>
              </a:spcBef>
              <a:spcAft>
                <a:spcPts val="0"/>
              </a:spcAft>
              <a:buSzPts val="1400"/>
              <a:buChar char="○"/>
            </a:pPr>
            <a:r>
              <a:rPr lang="en-US" dirty="0"/>
              <a:t>Create touch points with others to improve questions, methodologies, facilitation technique</a:t>
            </a:r>
            <a:endParaRPr dirty="0"/>
          </a:p>
          <a:p>
            <a:pPr marL="457200" lvl="0" indent="-317500" algn="l" rtl="0">
              <a:lnSpc>
                <a:spcPct val="100000"/>
              </a:lnSpc>
              <a:spcBef>
                <a:spcPts val="0"/>
              </a:spcBef>
              <a:spcAft>
                <a:spcPts val="0"/>
              </a:spcAft>
              <a:buSzPts val="1400"/>
              <a:buChar char="●"/>
            </a:pPr>
            <a:r>
              <a:rPr lang="en-US" dirty="0"/>
              <a:t>Adapt for remote teams</a:t>
            </a:r>
            <a:endParaRPr dirty="0"/>
          </a:p>
          <a:p>
            <a:pPr marL="914400" lvl="1" indent="-317500" algn="l" rtl="0">
              <a:lnSpc>
                <a:spcPct val="100000"/>
              </a:lnSpc>
              <a:spcBef>
                <a:spcPts val="0"/>
              </a:spcBef>
              <a:spcAft>
                <a:spcPts val="0"/>
              </a:spcAft>
              <a:buSzPts val="1400"/>
              <a:buChar char="○"/>
            </a:pPr>
            <a:r>
              <a:rPr lang="en-US" dirty="0"/>
              <a:t>Create periodic remote touch points over audio/video conferencing: stand-ups, kickoffs</a:t>
            </a:r>
            <a:endParaRPr dirty="0"/>
          </a:p>
          <a:p>
            <a:pPr marL="914400" lvl="1" indent="-317500" algn="l" rtl="0">
              <a:lnSpc>
                <a:spcPct val="100000"/>
              </a:lnSpc>
              <a:spcBef>
                <a:spcPts val="0"/>
              </a:spcBef>
              <a:spcAft>
                <a:spcPts val="0"/>
              </a:spcAft>
              <a:buSzPts val="1400"/>
              <a:buChar char="○"/>
            </a:pPr>
            <a:r>
              <a:rPr lang="en-US" dirty="0"/>
              <a:t>Make sure team has (some) common working hours if distributed across time zones</a:t>
            </a:r>
            <a:endParaRPr dirty="0"/>
          </a:p>
          <a:p>
            <a:pPr marL="914400" lvl="1" indent="-317500" algn="l" rtl="0">
              <a:lnSpc>
                <a:spcPct val="100000"/>
              </a:lnSpc>
              <a:spcBef>
                <a:spcPts val="0"/>
              </a:spcBef>
              <a:spcAft>
                <a:spcPts val="0"/>
              </a:spcAft>
              <a:buSzPts val="1400"/>
              <a:buChar char="○"/>
            </a:pPr>
            <a:r>
              <a:rPr lang="en-US" dirty="0"/>
              <a:t>Create and take advantage of opportunities for in-person collaboration</a:t>
            </a:r>
            <a:endParaRPr dirty="0"/>
          </a:p>
        </p:txBody>
      </p:sp>
      <p:sp>
        <p:nvSpPr>
          <p:cNvPr id="735" name="Google Shape;735;g61facfc913_1_8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52</a:t>
            </a:fld>
            <a:endParaRPr sz="10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61facfc913_1_11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Dig in</a:t>
            </a:r>
            <a:endParaRPr dirty="0"/>
          </a:p>
        </p:txBody>
      </p:sp>
      <p:sp>
        <p:nvSpPr>
          <p:cNvPr id="742" name="Google Shape;742;g61facfc913_1_110"/>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chemeClr val="dk1"/>
              </a:buClr>
              <a:buSzPts val="1800"/>
              <a:buChar char="●"/>
            </a:pPr>
            <a:r>
              <a:rPr lang="en-US" u="sng" dirty="0">
                <a:solidFill>
                  <a:srgbClr val="0563C1"/>
                </a:solidFill>
                <a:hlinkClick r:id="rId3"/>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18"/>
                  </a:ext>
                </a:extLst>
              </a:rPr>
              <a:t>HHS IHS Health IT Modernization Human Centered Design Report: Archetypes, ecosystem, service blueprints, use cases</a:t>
            </a:r>
            <a:r>
              <a:rPr lang="en-US" dirty="0"/>
              <a:t>: http://bit.ly/HCD-IHS</a:t>
            </a:r>
            <a:endParaRPr dirty="0"/>
          </a:p>
          <a:p>
            <a:pPr marL="457200" lvl="0" indent="-342900" algn="l" rtl="0">
              <a:lnSpc>
                <a:spcPct val="100000"/>
              </a:lnSpc>
              <a:spcBef>
                <a:spcPts val="1600"/>
              </a:spcBef>
              <a:spcAft>
                <a:spcPts val="1600"/>
              </a:spcAft>
              <a:buClr>
                <a:schemeClr val="dk1"/>
              </a:buClr>
              <a:buSzPts val="1800"/>
              <a:buChar char="●"/>
            </a:pPr>
            <a:r>
              <a:rPr lang="en-US" u="sng" dirty="0">
                <a:solidFill>
                  <a:srgbClr val="0563C1"/>
                </a:solidFill>
                <a:hlinkClick r:id="rId4"/>
              </a:rPr>
              <a:t>Use cases extracted from archetypes and service blueprints</a:t>
            </a:r>
            <a:r>
              <a:rPr lang="en-US" dirty="0"/>
              <a:t>: http://bit.ly/IHS-HCD-usecases</a:t>
            </a:r>
            <a:endParaRPr dirty="0"/>
          </a:p>
        </p:txBody>
      </p:sp>
      <p:sp>
        <p:nvSpPr>
          <p:cNvPr id="743" name="Google Shape;743;g61facfc913_1_11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53</a:t>
            </a:fld>
            <a:endParaRPr sz="10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624d7ceca9_0_134"/>
          <p:cNvSpPr txBox="1">
            <a:spLocks noGrp="1"/>
          </p:cNvSpPr>
          <p:nvPr>
            <p:ph type="body" idx="1"/>
          </p:nvPr>
        </p:nvSpPr>
        <p:spPr>
          <a:xfrm>
            <a:off x="2787650" y="1259360"/>
            <a:ext cx="3566700" cy="11121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1400"/>
              <a:buNone/>
            </a:pPr>
            <a:r>
              <a:rPr lang="en-US" dirty="0"/>
              <a:t>Thank you!</a:t>
            </a:r>
            <a:endParaRPr dirty="0"/>
          </a:p>
          <a:p>
            <a:pPr marL="0" lvl="1" indent="0" algn="ctr" rtl="0">
              <a:lnSpc>
                <a:spcPct val="100000"/>
              </a:lnSpc>
              <a:spcBef>
                <a:spcPts val="1000"/>
              </a:spcBef>
              <a:spcAft>
                <a:spcPts val="0"/>
              </a:spcAft>
              <a:buSzPts val="2400"/>
              <a:buNone/>
            </a:pPr>
            <a:r>
              <a:rPr lang="en-US" dirty="0"/>
              <a:t>Email me at: </a:t>
            </a:r>
            <a:r>
              <a:rPr lang="en-US" u="sng" dirty="0">
                <a:solidFill>
                  <a:schemeClr val="hlink"/>
                </a:solidFill>
                <a:hlinkClick r:id="rId3"/>
              </a:rPr>
              <a:t>sabrina@andpartners.io</a:t>
            </a:r>
            <a:endParaRPr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g624d7ceca9_1_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Questions / Discussion Questions</a:t>
            </a:r>
            <a:endParaRPr dirty="0"/>
          </a:p>
        </p:txBody>
      </p:sp>
      <p:sp>
        <p:nvSpPr>
          <p:cNvPr id="754" name="Google Shape;754;g624d7ceca9_1_0"/>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30200" algn="l" rtl="0">
              <a:lnSpc>
                <a:spcPct val="100000"/>
              </a:lnSpc>
              <a:spcBef>
                <a:spcPts val="0"/>
              </a:spcBef>
              <a:spcAft>
                <a:spcPts val="0"/>
              </a:spcAft>
              <a:buSzPts val="1600"/>
              <a:buAutoNum type="arabicPeriod"/>
            </a:pPr>
            <a:r>
              <a:rPr lang="en-US" sz="1600" dirty="0"/>
              <a:t>What are the benefits and challenges of using HCD methods in health informatics projects?</a:t>
            </a:r>
            <a:endParaRPr sz="1600" dirty="0"/>
          </a:p>
          <a:p>
            <a:pPr marL="457200" lvl="0" indent="-330200" algn="l" rtl="0">
              <a:lnSpc>
                <a:spcPct val="100000"/>
              </a:lnSpc>
              <a:spcBef>
                <a:spcPts val="600"/>
              </a:spcBef>
              <a:spcAft>
                <a:spcPts val="0"/>
              </a:spcAft>
              <a:buSzPts val="1600"/>
              <a:buAutoNum type="arabicPeriod"/>
            </a:pPr>
            <a:r>
              <a:rPr lang="en-US" sz="1600" dirty="0"/>
              <a:t>What was the process of learning how to incorporate HCD methods into a health informatics project?</a:t>
            </a:r>
            <a:endParaRPr sz="1600" dirty="0"/>
          </a:p>
          <a:p>
            <a:pPr marL="457200" lvl="0" indent="-330200" algn="l" rtl="0">
              <a:lnSpc>
                <a:spcPct val="100000"/>
              </a:lnSpc>
              <a:spcBef>
                <a:spcPts val="600"/>
              </a:spcBef>
              <a:spcAft>
                <a:spcPts val="0"/>
              </a:spcAft>
              <a:buSzPts val="1600"/>
              <a:buAutoNum type="arabicPeriod"/>
            </a:pPr>
            <a:r>
              <a:rPr lang="en-US" sz="1600" dirty="0"/>
              <a:t>What are the benefits, barriers and challenges of using HCD methods and research practices for more than application interface design?</a:t>
            </a:r>
            <a:endParaRPr sz="1600" dirty="0"/>
          </a:p>
          <a:p>
            <a:pPr marL="457200" lvl="0" indent="-330200" algn="l" rtl="0">
              <a:lnSpc>
                <a:spcPct val="100000"/>
              </a:lnSpc>
              <a:spcBef>
                <a:spcPts val="600"/>
              </a:spcBef>
              <a:spcAft>
                <a:spcPts val="0"/>
              </a:spcAft>
              <a:buSzPts val="1600"/>
              <a:buAutoNum type="arabicPeriod"/>
            </a:pPr>
            <a:r>
              <a:rPr lang="en-US" sz="1600" dirty="0"/>
              <a:t>How can barriers to using human-centered research approaches be reduced or removed?</a:t>
            </a:r>
            <a:endParaRPr sz="1600" dirty="0"/>
          </a:p>
          <a:p>
            <a:pPr marL="457200" lvl="0" indent="-330200" algn="l" rtl="0">
              <a:lnSpc>
                <a:spcPct val="100000"/>
              </a:lnSpc>
              <a:spcBef>
                <a:spcPts val="600"/>
              </a:spcBef>
              <a:spcAft>
                <a:spcPts val="0"/>
              </a:spcAft>
              <a:buSzPts val="1600"/>
              <a:buAutoNum type="arabicPeriod"/>
            </a:pPr>
            <a:r>
              <a:rPr lang="en-US" sz="1600" dirty="0"/>
              <a:t>What tooling or strategies can be used to increase the success of HCD?</a:t>
            </a:r>
            <a:endParaRPr sz="1600" dirty="0"/>
          </a:p>
          <a:p>
            <a:pPr marL="457200" lvl="0" indent="-330200" algn="l" rtl="0">
              <a:lnSpc>
                <a:spcPct val="100000"/>
              </a:lnSpc>
              <a:spcBef>
                <a:spcPts val="600"/>
              </a:spcBef>
              <a:spcAft>
                <a:spcPts val="0"/>
              </a:spcAft>
              <a:buSzPts val="1600"/>
              <a:buAutoNum type="arabicPeriod"/>
            </a:pPr>
            <a:r>
              <a:rPr lang="en-US" sz="1600" dirty="0"/>
              <a:t>What are some approaches for removing barriers for teams that are not co-located, yet want to analyze and synthesize together?</a:t>
            </a:r>
            <a:endParaRPr sz="1600" dirty="0"/>
          </a:p>
          <a:p>
            <a:pPr marL="457200" lvl="0" indent="-330200" algn="l" rtl="0">
              <a:lnSpc>
                <a:spcPct val="100000"/>
              </a:lnSpc>
              <a:spcBef>
                <a:spcPts val="600"/>
              </a:spcBef>
              <a:spcAft>
                <a:spcPts val="600"/>
              </a:spcAft>
              <a:buSzPts val="1600"/>
              <a:buAutoNum type="arabicPeriod"/>
            </a:pPr>
            <a:r>
              <a:rPr lang="en-US" sz="1600" dirty="0"/>
              <a:t>What are some of the challenges in researching and designing for complex systems including multiple user types performing complex team activities?</a:t>
            </a:r>
            <a:endParaRPr sz="1600" dirty="0"/>
          </a:p>
        </p:txBody>
      </p:sp>
      <p:sp>
        <p:nvSpPr>
          <p:cNvPr id="755" name="Google Shape;755;g624d7ceca9_1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55</a:t>
            </a:fld>
            <a:endParaRPr sz="1000" dirty="0"/>
          </a:p>
        </p:txBody>
      </p:sp>
      <p:sp>
        <p:nvSpPr>
          <p:cNvPr id="756" name="Google Shape;756;g624d7ceca9_1_0"/>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624d7ceca9_0_118"/>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1</a:t>
            </a:r>
            <a:endParaRPr dirty="0"/>
          </a:p>
        </p:txBody>
      </p:sp>
      <p:sp>
        <p:nvSpPr>
          <p:cNvPr id="762" name="Google Shape;762;g624d7ceca9_0_118"/>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HCD, human centered design, has been successfully used in the later stages of design research processes to design interfaces/processes and evaluate their usability for health IT. What is the value of using an HCD approach earlier in the design research process?</a:t>
            </a:r>
            <a:endParaRPr dirty="0"/>
          </a:p>
          <a:p>
            <a:pPr marL="617220" lvl="1" indent="-342898" algn="l" rtl="0">
              <a:lnSpc>
                <a:spcPct val="100000"/>
              </a:lnSpc>
              <a:spcBef>
                <a:spcPts val="600"/>
              </a:spcBef>
              <a:spcAft>
                <a:spcPts val="0"/>
              </a:spcAft>
              <a:buSzPts val="1400"/>
              <a:buAutoNum type="alphaUcPeriod"/>
            </a:pPr>
            <a:r>
              <a:rPr lang="en-US" dirty="0"/>
              <a:t>There is no value until you are actually creating an interface/process or evaluating usability.</a:t>
            </a:r>
            <a:endParaRPr dirty="0"/>
          </a:p>
          <a:p>
            <a:pPr marL="617220" lvl="1" indent="-342898" algn="l" rtl="0">
              <a:lnSpc>
                <a:spcPct val="100000"/>
              </a:lnSpc>
              <a:spcBef>
                <a:spcPts val="600"/>
              </a:spcBef>
              <a:spcAft>
                <a:spcPts val="0"/>
              </a:spcAft>
              <a:buSzPts val="1400"/>
              <a:buAutoNum type="alphaUcPeriod"/>
            </a:pPr>
            <a:r>
              <a:rPr lang="en-US" dirty="0"/>
              <a:t>HCD can be easily implemented with little end user involvement.</a:t>
            </a:r>
            <a:endParaRPr dirty="0"/>
          </a:p>
          <a:p>
            <a:pPr marL="617220" lvl="1" indent="-342898" algn="l" rtl="0">
              <a:lnSpc>
                <a:spcPct val="100000"/>
              </a:lnSpc>
              <a:spcBef>
                <a:spcPts val="600"/>
              </a:spcBef>
              <a:spcAft>
                <a:spcPts val="0"/>
              </a:spcAft>
              <a:buSzPts val="1400"/>
              <a:buAutoNum type="alphaUcPeriod"/>
            </a:pPr>
            <a:r>
              <a:rPr lang="en-US" dirty="0"/>
              <a:t>HCD facilitates stakeholder buy-in and allows the researcher to begin to develop empathy for the different users and their perspectives and needs.</a:t>
            </a:r>
            <a:endParaRPr dirty="0"/>
          </a:p>
          <a:p>
            <a:pPr marL="617220" lvl="1" indent="-342898" algn="l" rtl="0">
              <a:lnSpc>
                <a:spcPct val="100000"/>
              </a:lnSpc>
              <a:spcBef>
                <a:spcPts val="600"/>
              </a:spcBef>
              <a:spcAft>
                <a:spcPts val="0"/>
              </a:spcAft>
              <a:buSzPts val="1400"/>
              <a:buAutoNum type="alphaUcPeriod"/>
            </a:pPr>
            <a:r>
              <a:rPr lang="en-US" dirty="0"/>
              <a:t>HCD allows for skipping the planning and learning stages of design research process and going straight to the developing and testing phases.</a:t>
            </a:r>
            <a:endParaRPr dirty="0"/>
          </a:p>
          <a:p>
            <a:pPr marL="502919" lvl="1" indent="-139699" algn="l" rtl="0">
              <a:lnSpc>
                <a:spcPct val="100000"/>
              </a:lnSpc>
              <a:spcBef>
                <a:spcPts val="600"/>
              </a:spcBef>
              <a:spcAft>
                <a:spcPts val="0"/>
              </a:spcAft>
              <a:buSzPts val="1400"/>
              <a:buNone/>
            </a:pPr>
            <a:endParaRPr dirty="0"/>
          </a:p>
          <a:p>
            <a:pPr marL="502919" lvl="1" indent="-139699" algn="l" rtl="0">
              <a:lnSpc>
                <a:spcPct val="100000"/>
              </a:lnSpc>
              <a:spcBef>
                <a:spcPts val="600"/>
              </a:spcBef>
              <a:spcAft>
                <a:spcPts val="0"/>
              </a:spcAft>
              <a:buSzPts val="1400"/>
              <a:buNone/>
            </a:pPr>
            <a:endParaRPr dirty="0"/>
          </a:p>
        </p:txBody>
      </p:sp>
      <p:sp>
        <p:nvSpPr>
          <p:cNvPr id="763" name="Google Shape;763;g624d7ceca9_0_11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56</a:t>
            </a:fld>
            <a:endParaRPr sz="1000" dirty="0"/>
          </a:p>
        </p:txBody>
      </p:sp>
      <p:sp>
        <p:nvSpPr>
          <p:cNvPr id="764" name="Google Shape;764;g624d7ceca9_0_118"/>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624d7ceca9_0_126"/>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dirty="0"/>
              <a:t>There is no value until you are actually creating an interface/process or evaluating usability.</a:t>
            </a:r>
            <a:endParaRPr dirty="0"/>
          </a:p>
          <a:p>
            <a:pPr marL="617220" lvl="1" indent="-342898" algn="l" rtl="0">
              <a:lnSpc>
                <a:spcPct val="100000"/>
              </a:lnSpc>
              <a:spcBef>
                <a:spcPts val="600"/>
              </a:spcBef>
              <a:spcAft>
                <a:spcPts val="0"/>
              </a:spcAft>
              <a:buSzPts val="1400"/>
              <a:buAutoNum type="alphaUcPeriod"/>
            </a:pPr>
            <a:r>
              <a:rPr lang="en-US" dirty="0"/>
              <a:t>HCD can be easily implemented with little end user involvement.</a:t>
            </a:r>
            <a:endParaRPr dirty="0"/>
          </a:p>
          <a:p>
            <a:pPr marL="617220" lvl="1" indent="-342898" algn="l" rtl="0">
              <a:lnSpc>
                <a:spcPct val="100000"/>
              </a:lnSpc>
              <a:spcBef>
                <a:spcPts val="600"/>
              </a:spcBef>
              <a:spcAft>
                <a:spcPts val="0"/>
              </a:spcAft>
              <a:buSzPts val="1400"/>
              <a:buAutoNum type="alphaUcPeriod"/>
            </a:pPr>
            <a:r>
              <a:rPr lang="en-US" b="1" dirty="0"/>
              <a:t>HCD facilitates stakeholder buy-in and allows the researcher to begin to develop empathy for the different users and their perspectives and needs.</a:t>
            </a:r>
            <a:endParaRPr b="1" dirty="0"/>
          </a:p>
          <a:p>
            <a:pPr marL="617220" lvl="1" indent="-342898" algn="l" rtl="0">
              <a:lnSpc>
                <a:spcPct val="100000"/>
              </a:lnSpc>
              <a:spcBef>
                <a:spcPts val="600"/>
              </a:spcBef>
              <a:spcAft>
                <a:spcPts val="0"/>
              </a:spcAft>
              <a:buSzPts val="1400"/>
              <a:buAutoNum type="alphaUcPeriod"/>
            </a:pPr>
            <a:r>
              <a:rPr lang="en-US" dirty="0"/>
              <a:t>HCD allows for skipping the planning and learning stages of design research process and going straight to the developing and testing phases.</a:t>
            </a:r>
            <a:endParaRPr dirty="0"/>
          </a:p>
          <a:p>
            <a:pPr marL="0" lvl="0" indent="0" algn="l" rtl="0">
              <a:lnSpc>
                <a:spcPct val="100000"/>
              </a:lnSpc>
              <a:spcBef>
                <a:spcPts val="1200"/>
              </a:spcBef>
              <a:spcAft>
                <a:spcPts val="0"/>
              </a:spcAft>
              <a:buSzPts val="1400"/>
              <a:buNone/>
            </a:pPr>
            <a:r>
              <a:rPr lang="en-US" dirty="0"/>
              <a:t>Using HCD early in the project lifecycle facilitates buy-in as stakeholders and end users are engaged and have some voice in shaping the definitions of the problem. In addition, researchers are able to learn more about the needs and challenges of the stakeholders and will be more able to empathize with stakeholder viewpoints on the challenge.</a:t>
            </a:r>
            <a:endParaRPr dirty="0"/>
          </a:p>
          <a:p>
            <a:pPr marL="0" lvl="0" indent="0" algn="l" rtl="0">
              <a:lnSpc>
                <a:spcPct val="100000"/>
              </a:lnSpc>
              <a:spcBef>
                <a:spcPts val="1200"/>
              </a:spcBef>
              <a:spcAft>
                <a:spcPts val="0"/>
              </a:spcAft>
              <a:buSzPts val="1400"/>
              <a:buNone/>
            </a:pPr>
            <a:r>
              <a:rPr lang="en-US" sz="900" dirty="0"/>
              <a:t>Saleem JJ, Plew WR, Speir RC, Herout J, Wilck NR, Ryan DM, Cullen TA, Scott JM, Beene MS, Phillips T. Understanding barriers and facilitators to the use of Clinical Information Systems for intensive care units and Anesthesia Record Keeping: a rapid ethnography. International journal of medical informatics. 2015 Jul 1;84(7):500-11. Available from: </a:t>
            </a:r>
            <a:r>
              <a:rPr lang="en-US" sz="900" u="sng" dirty="0">
                <a:solidFill>
                  <a:schemeClr val="hlink"/>
                </a:solidFill>
                <a:hlinkClick r:id="rId3"/>
              </a:rPr>
              <a:t>https://www.sciencedirect.com/science/article/pii/S1386505615000660?via%3Dihub</a:t>
            </a:r>
            <a:r>
              <a:rPr lang="en-US" sz="900" dirty="0"/>
              <a:t> </a:t>
            </a:r>
            <a:endParaRPr sz="900" dirty="0"/>
          </a:p>
        </p:txBody>
      </p:sp>
      <p:sp>
        <p:nvSpPr>
          <p:cNvPr id="770" name="Google Shape;770;g624d7ceca9_0_126"/>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 1</a:t>
            </a:r>
            <a:endParaRPr dirty="0"/>
          </a:p>
        </p:txBody>
      </p:sp>
      <p:sp>
        <p:nvSpPr>
          <p:cNvPr id="771" name="Google Shape;771;g624d7ceca9_0_126"/>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57</a:t>
            </a:fld>
            <a:endParaRPr sz="1000" dirty="0"/>
          </a:p>
        </p:txBody>
      </p:sp>
      <p:sp>
        <p:nvSpPr>
          <p:cNvPr id="772" name="Google Shape;772;g624d7ceca9_0_126"/>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64be184a26_3_65"/>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2</a:t>
            </a:r>
            <a:endParaRPr dirty="0"/>
          </a:p>
        </p:txBody>
      </p:sp>
      <p:sp>
        <p:nvSpPr>
          <p:cNvPr id="778" name="Google Shape;778;g64be184a26_3_65"/>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Some people on your research team have limited experience with HCD and HCD methods. What are some key things that you need to tell them to do to successfully capture good information? All of the following except:</a:t>
            </a:r>
            <a:endParaRPr dirty="0"/>
          </a:p>
          <a:p>
            <a:pPr marL="617220" lvl="1" indent="-342898" algn="l" rtl="0">
              <a:lnSpc>
                <a:spcPct val="100000"/>
              </a:lnSpc>
              <a:spcBef>
                <a:spcPts val="600"/>
              </a:spcBef>
              <a:spcAft>
                <a:spcPts val="0"/>
              </a:spcAft>
              <a:buSzPts val="1400"/>
              <a:buAutoNum type="alphaUcPeriod"/>
            </a:pPr>
            <a:r>
              <a:rPr lang="en-US" dirty="0"/>
              <a:t>Share your opinions and experiences with the participants</a:t>
            </a:r>
            <a:endParaRPr dirty="0"/>
          </a:p>
          <a:p>
            <a:pPr marL="617220" lvl="1" indent="-342898" algn="l" rtl="0">
              <a:lnSpc>
                <a:spcPct val="100000"/>
              </a:lnSpc>
              <a:spcBef>
                <a:spcPts val="600"/>
              </a:spcBef>
              <a:spcAft>
                <a:spcPts val="0"/>
              </a:spcAft>
              <a:buSzPts val="1400"/>
              <a:buAutoNum type="alphaUcPeriod"/>
            </a:pPr>
            <a:r>
              <a:rPr lang="en-US" dirty="0"/>
              <a:t>Make sure that participants feel safe to participate.</a:t>
            </a:r>
            <a:endParaRPr dirty="0"/>
          </a:p>
          <a:p>
            <a:pPr marL="617220" lvl="1" indent="-342898" algn="l" rtl="0">
              <a:lnSpc>
                <a:spcPct val="100000"/>
              </a:lnSpc>
              <a:spcBef>
                <a:spcPts val="600"/>
              </a:spcBef>
              <a:spcAft>
                <a:spcPts val="0"/>
              </a:spcAft>
              <a:buSzPts val="1400"/>
              <a:buAutoNum type="alphaUcPeriod"/>
            </a:pPr>
            <a:r>
              <a:rPr lang="en-US" dirty="0"/>
              <a:t>Don’t use leading questions</a:t>
            </a:r>
            <a:endParaRPr dirty="0"/>
          </a:p>
          <a:p>
            <a:pPr marL="617220" lvl="1" indent="-342898" algn="l" rtl="0">
              <a:lnSpc>
                <a:spcPct val="100000"/>
              </a:lnSpc>
              <a:spcBef>
                <a:spcPts val="600"/>
              </a:spcBef>
              <a:spcAft>
                <a:spcPts val="0"/>
              </a:spcAft>
              <a:buSzPts val="1400"/>
              <a:buAutoNum type="alphaUcPeriod"/>
            </a:pPr>
            <a:r>
              <a:rPr lang="en-US" dirty="0"/>
              <a:t>Capture thoughts in the participant's own words</a:t>
            </a:r>
            <a:endParaRPr dirty="0"/>
          </a:p>
          <a:p>
            <a:pPr marL="502919" lvl="1" indent="-139699" algn="l" rtl="0">
              <a:lnSpc>
                <a:spcPct val="100000"/>
              </a:lnSpc>
              <a:spcBef>
                <a:spcPts val="600"/>
              </a:spcBef>
              <a:spcAft>
                <a:spcPts val="0"/>
              </a:spcAft>
              <a:buSzPts val="1400"/>
              <a:buNone/>
            </a:pPr>
            <a:endParaRPr dirty="0"/>
          </a:p>
          <a:p>
            <a:pPr marL="502919" lvl="1" indent="-139699" algn="l" rtl="0">
              <a:lnSpc>
                <a:spcPct val="100000"/>
              </a:lnSpc>
              <a:spcBef>
                <a:spcPts val="600"/>
              </a:spcBef>
              <a:spcAft>
                <a:spcPts val="0"/>
              </a:spcAft>
              <a:buSzPts val="1400"/>
              <a:buNone/>
            </a:pPr>
            <a:endParaRPr dirty="0"/>
          </a:p>
        </p:txBody>
      </p:sp>
      <p:sp>
        <p:nvSpPr>
          <p:cNvPr id="779" name="Google Shape;779;g64be184a26_3_65"/>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58</a:t>
            </a:fld>
            <a:endParaRPr sz="1000" dirty="0"/>
          </a:p>
        </p:txBody>
      </p:sp>
      <p:sp>
        <p:nvSpPr>
          <p:cNvPr id="780" name="Google Shape;780;g64be184a26_3_65"/>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64be184a26_3_7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 2</a:t>
            </a:r>
            <a:endParaRPr dirty="0"/>
          </a:p>
        </p:txBody>
      </p:sp>
      <p:sp>
        <p:nvSpPr>
          <p:cNvPr id="786" name="Google Shape;786;g64be184a26_3_73"/>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b="1" dirty="0"/>
              <a:t>Share your opinions and experiences with the participants</a:t>
            </a:r>
            <a:endParaRPr b="1" dirty="0"/>
          </a:p>
          <a:p>
            <a:pPr marL="617220" lvl="1" indent="-342898" algn="l" rtl="0">
              <a:lnSpc>
                <a:spcPct val="100000"/>
              </a:lnSpc>
              <a:spcBef>
                <a:spcPts val="600"/>
              </a:spcBef>
              <a:spcAft>
                <a:spcPts val="0"/>
              </a:spcAft>
              <a:buSzPts val="1400"/>
              <a:buAutoNum type="alphaUcPeriod"/>
            </a:pPr>
            <a:r>
              <a:rPr lang="en-US" dirty="0"/>
              <a:t>Make sure that participants feel safe to participate.</a:t>
            </a:r>
            <a:endParaRPr dirty="0"/>
          </a:p>
          <a:p>
            <a:pPr marL="617220" lvl="1" indent="-342898" algn="l" rtl="0">
              <a:lnSpc>
                <a:spcPct val="100000"/>
              </a:lnSpc>
              <a:spcBef>
                <a:spcPts val="600"/>
              </a:spcBef>
              <a:spcAft>
                <a:spcPts val="0"/>
              </a:spcAft>
              <a:buSzPts val="1400"/>
              <a:buAutoNum type="alphaUcPeriod"/>
            </a:pPr>
            <a:r>
              <a:rPr lang="en-US" dirty="0"/>
              <a:t>Don’t use leading questions</a:t>
            </a:r>
            <a:endParaRPr dirty="0"/>
          </a:p>
          <a:p>
            <a:pPr marL="617220" lvl="1" indent="-342898" algn="l" rtl="0">
              <a:lnSpc>
                <a:spcPct val="100000"/>
              </a:lnSpc>
              <a:spcBef>
                <a:spcPts val="600"/>
              </a:spcBef>
              <a:spcAft>
                <a:spcPts val="0"/>
              </a:spcAft>
              <a:buSzPts val="1400"/>
              <a:buAutoNum type="alphaUcPeriod"/>
            </a:pPr>
            <a:r>
              <a:rPr lang="en-US" dirty="0"/>
              <a:t>Capture thoughts in the participant's own words</a:t>
            </a:r>
            <a:endParaRPr dirty="0"/>
          </a:p>
          <a:p>
            <a:pPr marL="0" lvl="0" indent="0" algn="l" rtl="0">
              <a:lnSpc>
                <a:spcPct val="100000"/>
              </a:lnSpc>
              <a:spcBef>
                <a:spcPts val="600"/>
              </a:spcBef>
              <a:spcAft>
                <a:spcPts val="0"/>
              </a:spcAft>
              <a:buSzPts val="1200"/>
              <a:buNone/>
            </a:pPr>
            <a:endParaRPr sz="1200" dirty="0"/>
          </a:p>
          <a:p>
            <a:pPr marL="457200" lvl="0" indent="-317500" algn="l" rtl="0">
              <a:lnSpc>
                <a:spcPct val="100000"/>
              </a:lnSpc>
              <a:spcBef>
                <a:spcPts val="0"/>
              </a:spcBef>
              <a:spcAft>
                <a:spcPts val="0"/>
              </a:spcAft>
              <a:buSzPts val="1400"/>
              <a:buChar char="●"/>
            </a:pPr>
            <a:r>
              <a:rPr lang="en-US" sz="1400" dirty="0"/>
              <a:t>Research facilitators should be aware of their own biases and experiences and make sure NOT to inject their opinion or experience into the findings from participants. The goal should be to capture participant information.</a:t>
            </a:r>
            <a:endParaRPr sz="1400" dirty="0"/>
          </a:p>
          <a:p>
            <a:pPr marL="457200" lvl="0" indent="-317500" algn="l" rtl="0">
              <a:lnSpc>
                <a:spcPct val="100000"/>
              </a:lnSpc>
              <a:spcBef>
                <a:spcPts val="0"/>
              </a:spcBef>
              <a:spcAft>
                <a:spcPts val="0"/>
              </a:spcAft>
              <a:buSzPts val="1400"/>
              <a:buChar char="●"/>
            </a:pPr>
            <a:r>
              <a:rPr lang="en-US" sz="1400" dirty="0"/>
              <a:t>When facilitating, it is important to make sure that participants feel safe in sharing their experience. Depending upon the research, you may need to make sure that their management is not in the room.</a:t>
            </a:r>
            <a:endParaRPr sz="1400" dirty="0"/>
          </a:p>
          <a:p>
            <a:pPr marL="457200" lvl="0" indent="-317500" algn="l" rtl="0">
              <a:lnSpc>
                <a:spcPct val="100000"/>
              </a:lnSpc>
              <a:spcBef>
                <a:spcPts val="0"/>
              </a:spcBef>
              <a:spcAft>
                <a:spcPts val="0"/>
              </a:spcAft>
              <a:buSzPts val="1400"/>
              <a:buChar char="●"/>
            </a:pPr>
            <a:r>
              <a:rPr lang="en-US" sz="1400" dirty="0"/>
              <a:t>Leading questions introduce bias. Be careful and try to use prompts like, “tell me more about that.”</a:t>
            </a:r>
            <a:endParaRPr sz="1400" dirty="0"/>
          </a:p>
          <a:p>
            <a:pPr marL="457200" lvl="0" indent="-317500" algn="l" rtl="0">
              <a:lnSpc>
                <a:spcPct val="100000"/>
              </a:lnSpc>
              <a:spcBef>
                <a:spcPts val="0"/>
              </a:spcBef>
              <a:spcAft>
                <a:spcPts val="0"/>
              </a:spcAft>
              <a:buSzPts val="1400"/>
              <a:buChar char="●"/>
            </a:pPr>
            <a:r>
              <a:rPr lang="en-US" sz="1400" dirty="0"/>
              <a:t>Capturing the thoughts in the participants words will help in capturing their nuanced perspective.</a:t>
            </a:r>
            <a:endParaRPr sz="1400" dirty="0"/>
          </a:p>
          <a:p>
            <a:pPr marL="0" lvl="0" indent="0" algn="l" rtl="0">
              <a:lnSpc>
                <a:spcPct val="100000"/>
              </a:lnSpc>
              <a:spcBef>
                <a:spcPts val="1200"/>
              </a:spcBef>
              <a:spcAft>
                <a:spcPts val="0"/>
              </a:spcAft>
              <a:buSzPts val="1400"/>
              <a:buNone/>
            </a:pPr>
            <a:r>
              <a:rPr lang="en-US" sz="900" dirty="0"/>
              <a:t>The U.S Digital Service. Washington (DC): United States Digital Service; 2014 Sep 15. Digital services playbook; 2014 Sep 15 [cited 2019 Mar 12]; [about 27 screens]. Available from: https://playbook.cio.gov/</a:t>
            </a:r>
            <a:endParaRPr sz="900" dirty="0"/>
          </a:p>
          <a:p>
            <a:pPr marL="0" lvl="0" indent="0" algn="l" rtl="0">
              <a:lnSpc>
                <a:spcPct val="100000"/>
              </a:lnSpc>
              <a:spcBef>
                <a:spcPts val="1200"/>
              </a:spcBef>
              <a:spcAft>
                <a:spcPts val="0"/>
              </a:spcAft>
              <a:buSzPts val="1400"/>
              <a:buNone/>
            </a:pPr>
            <a:endParaRPr dirty="0"/>
          </a:p>
        </p:txBody>
      </p:sp>
      <p:sp>
        <p:nvSpPr>
          <p:cNvPr id="787" name="Google Shape;787;g64be184a26_3_7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59</a:t>
            </a:fld>
            <a:endParaRPr sz="1000" dirty="0"/>
          </a:p>
        </p:txBody>
      </p:sp>
      <p:sp>
        <p:nvSpPr>
          <p:cNvPr id="788" name="Google Shape;788;g64be184a26_3_73"/>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62899f384e_47_37"/>
          <p:cNvSpPr/>
          <p:nvPr/>
        </p:nvSpPr>
        <p:spPr>
          <a:xfrm>
            <a:off x="6173368" y="2465664"/>
            <a:ext cx="1885800" cy="1885800"/>
          </a:xfrm>
          <a:prstGeom prst="ellipse">
            <a:avLst/>
          </a:prstGeom>
          <a:solidFill>
            <a:srgbClr val="872651">
              <a:alpha val="41176"/>
            </a:srgbClr>
          </a:solidFill>
          <a:ln w="31750" cap="flat" cmpd="sng">
            <a:solidFill>
              <a:srgbClr val="1A495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23" name="Google Shape;123;g62899f384e_47_37"/>
          <p:cNvSpPr/>
          <p:nvPr/>
        </p:nvSpPr>
        <p:spPr>
          <a:xfrm>
            <a:off x="5678179" y="1619266"/>
            <a:ext cx="1885950" cy="1885950"/>
          </a:xfrm>
          <a:prstGeom prst="ellipse">
            <a:avLst/>
          </a:prstGeom>
          <a:solidFill>
            <a:srgbClr val="CB333B">
              <a:alpha val="32941"/>
            </a:srgbClr>
          </a:solidFill>
          <a:ln w="31750" cap="flat" cmpd="sng">
            <a:solidFill>
              <a:srgbClr val="1A495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24" name="Google Shape;124;g62899f384e_47_37"/>
          <p:cNvSpPr/>
          <p:nvPr/>
        </p:nvSpPr>
        <p:spPr>
          <a:xfrm>
            <a:off x="6668556" y="1619266"/>
            <a:ext cx="1885950" cy="1885950"/>
          </a:xfrm>
          <a:prstGeom prst="ellipse">
            <a:avLst/>
          </a:prstGeom>
          <a:solidFill>
            <a:srgbClr val="440099">
              <a:alpha val="22745"/>
            </a:srgbClr>
          </a:solidFill>
          <a:ln w="31750" cap="flat" cmpd="sng">
            <a:solidFill>
              <a:srgbClr val="1A495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25" name="Google Shape;125;g62899f384e_47_37"/>
          <p:cNvSpPr txBox="1"/>
          <p:nvPr/>
        </p:nvSpPr>
        <p:spPr>
          <a:xfrm>
            <a:off x="6485513" y="3607217"/>
            <a:ext cx="1284790"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dirty="0">
                <a:solidFill>
                  <a:schemeClr val="dk1"/>
                </a:solidFill>
                <a:latin typeface="Calibri"/>
                <a:ea typeface="Calibri"/>
                <a:cs typeface="Calibri"/>
                <a:sym typeface="Calibri"/>
              </a:rPr>
              <a:t>TECHNOLOGY</a:t>
            </a:r>
            <a:endParaRPr sz="1100" b="1" i="0" u="none" strike="noStrike" cap="none" dirty="0">
              <a:solidFill>
                <a:srgbClr val="000000"/>
              </a:solidFill>
              <a:latin typeface="Arial"/>
              <a:ea typeface="Arial"/>
              <a:cs typeface="Arial"/>
              <a:sym typeface="Arial"/>
            </a:endParaRPr>
          </a:p>
        </p:txBody>
      </p:sp>
      <p:sp>
        <p:nvSpPr>
          <p:cNvPr id="126" name="Google Shape;126;g62899f384e_47_37"/>
          <p:cNvSpPr txBox="1"/>
          <p:nvPr/>
        </p:nvSpPr>
        <p:spPr>
          <a:xfrm>
            <a:off x="7416922" y="2207110"/>
            <a:ext cx="1284790"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dirty="0">
                <a:solidFill>
                  <a:schemeClr val="dk1"/>
                </a:solidFill>
                <a:latin typeface="Calibri"/>
                <a:ea typeface="Calibri"/>
                <a:cs typeface="Calibri"/>
                <a:sym typeface="Calibri"/>
              </a:rPr>
              <a:t>PROCESS</a:t>
            </a:r>
            <a:endParaRPr sz="1100" b="1" i="0" u="none" strike="noStrike" cap="none" dirty="0">
              <a:solidFill>
                <a:srgbClr val="000000"/>
              </a:solidFill>
              <a:latin typeface="Arial"/>
              <a:ea typeface="Arial"/>
              <a:cs typeface="Arial"/>
              <a:sym typeface="Arial"/>
            </a:endParaRPr>
          </a:p>
        </p:txBody>
      </p:sp>
      <p:sp>
        <p:nvSpPr>
          <p:cNvPr id="127" name="Google Shape;127;g62899f384e_47_37"/>
          <p:cNvSpPr txBox="1"/>
          <p:nvPr/>
        </p:nvSpPr>
        <p:spPr>
          <a:xfrm>
            <a:off x="5520308" y="2207110"/>
            <a:ext cx="1284790"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dirty="0">
                <a:solidFill>
                  <a:schemeClr val="dk1"/>
                </a:solidFill>
                <a:latin typeface="Calibri"/>
                <a:ea typeface="Calibri"/>
                <a:cs typeface="Calibri"/>
                <a:sym typeface="Calibri"/>
              </a:rPr>
              <a:t>PEOPLE</a:t>
            </a:r>
            <a:endParaRPr sz="1100" b="1" i="0" u="none" strike="noStrike" cap="none" dirty="0">
              <a:solidFill>
                <a:srgbClr val="000000"/>
              </a:solidFill>
              <a:latin typeface="Arial"/>
              <a:ea typeface="Arial"/>
              <a:cs typeface="Arial"/>
              <a:sym typeface="Arial"/>
            </a:endParaRPr>
          </a:p>
        </p:txBody>
      </p:sp>
      <p:sp>
        <p:nvSpPr>
          <p:cNvPr id="128" name="Google Shape;128;g62899f384e_47_37"/>
          <p:cNvSpPr txBox="1"/>
          <p:nvPr/>
        </p:nvSpPr>
        <p:spPr>
          <a:xfrm>
            <a:off x="6668556" y="2640800"/>
            <a:ext cx="895500" cy="39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dirty="0">
                <a:solidFill>
                  <a:srgbClr val="FFFFFF"/>
                </a:solidFill>
                <a:latin typeface="Calibri"/>
                <a:ea typeface="Calibri"/>
                <a:cs typeface="Calibri"/>
                <a:sym typeface="Calibri"/>
              </a:rPr>
              <a:t>HIT</a:t>
            </a:r>
            <a:endParaRPr sz="1100" b="1" i="0" u="none" strike="noStrike" cap="none" dirty="0">
              <a:solidFill>
                <a:srgbClr val="FFFFFF"/>
              </a:solidFill>
              <a:latin typeface="Arial"/>
              <a:ea typeface="Arial"/>
              <a:cs typeface="Arial"/>
              <a:sym typeface="Arial"/>
            </a:endParaRPr>
          </a:p>
        </p:txBody>
      </p:sp>
      <p:sp>
        <p:nvSpPr>
          <p:cNvPr id="129" name="Google Shape;129;g62899f384e_47_37"/>
          <p:cNvSpPr/>
          <p:nvPr/>
        </p:nvSpPr>
        <p:spPr>
          <a:xfrm>
            <a:off x="526700" y="1055450"/>
            <a:ext cx="5151600" cy="3670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The Modernization Project provides a comprehensive assessment of the </a:t>
            </a:r>
            <a:r>
              <a:rPr lang="en-US" sz="1800" b="1" i="0" u="none" strike="noStrike" cap="none" dirty="0">
                <a:solidFill>
                  <a:schemeClr val="dk1"/>
                </a:solidFill>
                <a:latin typeface="Calibri"/>
                <a:ea typeface="Calibri"/>
                <a:cs typeface="Calibri"/>
                <a:sym typeface="Calibri"/>
              </a:rPr>
              <a:t>people, processes, and technology</a:t>
            </a:r>
            <a:r>
              <a:rPr lang="en-US" sz="1800" b="0" i="0" u="none" strike="noStrike" cap="none" dirty="0">
                <a:solidFill>
                  <a:schemeClr val="dk1"/>
                </a:solidFill>
                <a:latin typeface="Calibri"/>
                <a:ea typeface="Calibri"/>
                <a:cs typeface="Calibri"/>
                <a:sym typeface="Calibri"/>
              </a:rPr>
              <a:t> that comprise the existing IHS HIT system, the Resource and Patient Management System (RPMS)</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The team was committed to the following principles:</a:t>
            </a:r>
            <a:endParaRPr sz="1100" b="0" i="0" u="none" strike="noStrike" cap="none" dirty="0">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dk1"/>
              </a:buClr>
              <a:buSzPts val="1800"/>
              <a:buFont typeface="Arial"/>
              <a:buChar char="•"/>
            </a:pPr>
            <a:r>
              <a:rPr lang="en-US" sz="1800" b="1" i="0" u="none" strike="noStrike" cap="none" dirty="0">
                <a:solidFill>
                  <a:schemeClr val="dk1"/>
                </a:solidFill>
                <a:latin typeface="Calibri"/>
                <a:ea typeface="Calibri"/>
                <a:cs typeface="Calibri"/>
                <a:sym typeface="Calibri"/>
              </a:rPr>
              <a:t>Honor and respect</a:t>
            </a:r>
            <a:r>
              <a:rPr lang="en-US" sz="1800" b="0" i="0" u="none" strike="noStrike" cap="none" dirty="0">
                <a:solidFill>
                  <a:schemeClr val="dk1"/>
                </a:solidFill>
                <a:latin typeface="Calibri"/>
                <a:ea typeface="Calibri"/>
                <a:cs typeface="Calibri"/>
                <a:sym typeface="Calibri"/>
              </a:rPr>
              <a:t> tribal communities and stakeholders</a:t>
            </a:r>
            <a:endParaRPr sz="1100" b="0" i="0" u="none" strike="noStrike" cap="none" dirty="0">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dk1"/>
              </a:buClr>
              <a:buSzPts val="1800"/>
              <a:buFont typeface="Arial"/>
              <a:buChar char="•"/>
            </a:pPr>
            <a:r>
              <a:rPr lang="en-US" sz="1800" b="1" i="0" u="none" strike="noStrike" cap="none" dirty="0">
                <a:solidFill>
                  <a:schemeClr val="dk1"/>
                </a:solidFill>
                <a:latin typeface="Calibri"/>
                <a:ea typeface="Calibri"/>
                <a:cs typeface="Calibri"/>
                <a:sym typeface="Calibri"/>
              </a:rPr>
              <a:t>Be people-centered </a:t>
            </a:r>
            <a:endParaRPr sz="1100" b="0" i="0" u="none" strike="noStrike" cap="none" dirty="0">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dk1"/>
              </a:buClr>
              <a:buSzPts val="1800"/>
              <a:buFont typeface="Arial"/>
              <a:buChar char="•"/>
            </a:pPr>
            <a:r>
              <a:rPr lang="en-US" sz="1800" b="1" i="0" u="none" strike="noStrike" cap="none" dirty="0">
                <a:solidFill>
                  <a:schemeClr val="dk1"/>
                </a:solidFill>
                <a:latin typeface="Calibri"/>
                <a:ea typeface="Calibri"/>
                <a:cs typeface="Calibri"/>
                <a:sym typeface="Calibri"/>
              </a:rPr>
              <a:t>Utilize impactful, community-serving processes</a:t>
            </a:r>
            <a:endParaRPr sz="1100" b="0" i="0" u="none" strike="noStrike" cap="none" dirty="0">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dk1"/>
              </a:buClr>
              <a:buSzPts val="1800"/>
              <a:buFont typeface="Arial"/>
              <a:buChar char="•"/>
            </a:pPr>
            <a:r>
              <a:rPr lang="en-US" sz="1800" b="1" i="0" u="none" strike="noStrike" cap="none" dirty="0">
                <a:solidFill>
                  <a:schemeClr val="dk1"/>
                </a:solidFill>
                <a:latin typeface="Calibri"/>
                <a:ea typeface="Calibri"/>
                <a:cs typeface="Calibri"/>
                <a:sym typeface="Calibri"/>
              </a:rPr>
              <a:t>Be data-driven </a:t>
            </a:r>
            <a:r>
              <a:rPr lang="en-US" sz="1800" b="0" i="0" u="none" strike="noStrike" cap="none" dirty="0">
                <a:solidFill>
                  <a:schemeClr val="dk1"/>
                </a:solidFill>
                <a:latin typeface="Calibri"/>
                <a:ea typeface="Calibri"/>
                <a:cs typeface="Calibri"/>
                <a:sym typeface="Calibri"/>
              </a:rPr>
              <a:t>in all decision making</a:t>
            </a:r>
            <a:endParaRPr sz="1100" b="0" i="0" u="none" strike="noStrike" cap="none" dirty="0">
              <a:solidFill>
                <a:srgbClr val="000000"/>
              </a:solidFill>
              <a:latin typeface="Arial"/>
              <a:ea typeface="Arial"/>
              <a:cs typeface="Arial"/>
              <a:sym typeface="Arial"/>
            </a:endParaRPr>
          </a:p>
        </p:txBody>
      </p:sp>
      <p:sp>
        <p:nvSpPr>
          <p:cNvPr id="130" name="Google Shape;130;g62899f384e_47_3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Project Guiding Principles</a:t>
            </a:r>
            <a:endParaRPr dirty="0"/>
          </a:p>
        </p:txBody>
      </p:sp>
      <p:sp>
        <p:nvSpPr>
          <p:cNvPr id="131" name="Google Shape;131;g62899f384e_47_3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a:t>
            </a:fld>
            <a:endParaRPr sz="1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g64be184a26_3_49"/>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3</a:t>
            </a:r>
            <a:endParaRPr dirty="0"/>
          </a:p>
        </p:txBody>
      </p:sp>
      <p:sp>
        <p:nvSpPr>
          <p:cNvPr id="794" name="Google Shape;794;g64be184a26_3_49"/>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How do you determine methods for your HCD project?</a:t>
            </a:r>
            <a:endParaRPr dirty="0"/>
          </a:p>
          <a:p>
            <a:pPr marL="0" lvl="0" indent="0" algn="l" rtl="0">
              <a:lnSpc>
                <a:spcPct val="100000"/>
              </a:lnSpc>
              <a:spcBef>
                <a:spcPts val="0"/>
              </a:spcBef>
              <a:spcAft>
                <a:spcPts val="0"/>
              </a:spcAft>
              <a:buSzPts val="1400"/>
              <a:buNone/>
            </a:pPr>
            <a:endParaRPr dirty="0"/>
          </a:p>
          <a:p>
            <a:pPr marL="617220" lvl="1" indent="-342898" algn="l" rtl="0">
              <a:lnSpc>
                <a:spcPct val="100000"/>
              </a:lnSpc>
              <a:spcBef>
                <a:spcPts val="600"/>
              </a:spcBef>
              <a:spcAft>
                <a:spcPts val="0"/>
              </a:spcAft>
              <a:buSzPts val="1400"/>
              <a:buAutoNum type="alphaUcPeriod"/>
            </a:pPr>
            <a:r>
              <a:rPr lang="en-US" dirty="0"/>
              <a:t>You need to consider the context, including the culture, environment, goals, tools, and resources available. Then you would tailor the method to meet your individual research needs.</a:t>
            </a:r>
            <a:endParaRPr dirty="0"/>
          </a:p>
          <a:p>
            <a:pPr marL="617220" lvl="1" indent="-342898" algn="l" rtl="0">
              <a:lnSpc>
                <a:spcPct val="100000"/>
              </a:lnSpc>
              <a:spcBef>
                <a:spcPts val="600"/>
              </a:spcBef>
              <a:spcAft>
                <a:spcPts val="0"/>
              </a:spcAft>
              <a:buSzPts val="1400"/>
              <a:buAutoNum type="alphaUcPeriod"/>
            </a:pPr>
            <a:r>
              <a:rPr lang="en-US" dirty="0"/>
              <a:t>There are numerous methods textbooks and internet resources. You can pick one and use it.</a:t>
            </a:r>
            <a:endParaRPr dirty="0"/>
          </a:p>
          <a:p>
            <a:pPr marL="617220" lvl="1" indent="-342898" algn="l" rtl="0">
              <a:lnSpc>
                <a:spcPct val="100000"/>
              </a:lnSpc>
              <a:spcBef>
                <a:spcPts val="600"/>
              </a:spcBef>
              <a:spcAft>
                <a:spcPts val="0"/>
              </a:spcAft>
              <a:buSzPts val="1400"/>
              <a:buAutoNum type="alphaUcPeriod"/>
            </a:pPr>
            <a:r>
              <a:rPr lang="en-US" dirty="0"/>
              <a:t>Use the same method as a previous project that your team is familiar with.</a:t>
            </a:r>
            <a:endParaRPr dirty="0"/>
          </a:p>
          <a:p>
            <a:pPr marL="617220" lvl="1" indent="-342898" algn="l" rtl="0">
              <a:lnSpc>
                <a:spcPct val="100000"/>
              </a:lnSpc>
              <a:spcBef>
                <a:spcPts val="600"/>
              </a:spcBef>
              <a:spcAft>
                <a:spcPts val="0"/>
              </a:spcAft>
              <a:buSzPts val="1400"/>
              <a:buAutoNum type="alphaUcPeriod"/>
            </a:pPr>
            <a:r>
              <a:rPr lang="en-US" dirty="0"/>
              <a:t>Just try something and hope it works.</a:t>
            </a:r>
            <a:endParaRPr dirty="0"/>
          </a:p>
          <a:p>
            <a:pPr marL="502919" lvl="1" indent="-139699" algn="l" rtl="0">
              <a:lnSpc>
                <a:spcPct val="100000"/>
              </a:lnSpc>
              <a:spcBef>
                <a:spcPts val="600"/>
              </a:spcBef>
              <a:spcAft>
                <a:spcPts val="0"/>
              </a:spcAft>
              <a:buSzPts val="1400"/>
              <a:buNone/>
            </a:pPr>
            <a:endParaRPr dirty="0"/>
          </a:p>
          <a:p>
            <a:pPr marL="502919" lvl="1" indent="-139699" algn="l" rtl="0">
              <a:lnSpc>
                <a:spcPct val="100000"/>
              </a:lnSpc>
              <a:spcBef>
                <a:spcPts val="600"/>
              </a:spcBef>
              <a:spcAft>
                <a:spcPts val="0"/>
              </a:spcAft>
              <a:buSzPts val="1400"/>
              <a:buNone/>
            </a:pPr>
            <a:endParaRPr dirty="0"/>
          </a:p>
        </p:txBody>
      </p:sp>
      <p:sp>
        <p:nvSpPr>
          <p:cNvPr id="795" name="Google Shape;795;g64be184a26_3_4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60</a:t>
            </a:fld>
            <a:endParaRPr sz="1000" dirty="0"/>
          </a:p>
        </p:txBody>
      </p:sp>
      <p:sp>
        <p:nvSpPr>
          <p:cNvPr id="796" name="Google Shape;796;g64be184a26_3_49"/>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g64be184a26_3_5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a:t>
            </a:r>
            <a:endParaRPr dirty="0"/>
          </a:p>
        </p:txBody>
      </p:sp>
      <p:sp>
        <p:nvSpPr>
          <p:cNvPr id="802" name="Google Shape;802;g64be184a26_3_57"/>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b="1" dirty="0"/>
              <a:t>You need to consider the context, including the culture, environment, goals, tools, and resources available. Then you would tailor the method to meet your individual research needs.</a:t>
            </a:r>
            <a:endParaRPr b="1" dirty="0"/>
          </a:p>
          <a:p>
            <a:pPr marL="617220" lvl="1" indent="-342898" algn="l" rtl="0">
              <a:lnSpc>
                <a:spcPct val="100000"/>
              </a:lnSpc>
              <a:spcBef>
                <a:spcPts val="600"/>
              </a:spcBef>
              <a:spcAft>
                <a:spcPts val="0"/>
              </a:spcAft>
              <a:buSzPts val="1400"/>
              <a:buAutoNum type="alphaUcPeriod"/>
            </a:pPr>
            <a:r>
              <a:rPr lang="en-US" dirty="0"/>
              <a:t>There are numerous methods textbooks and internet resources. You can pick one and use it.</a:t>
            </a:r>
            <a:endParaRPr dirty="0"/>
          </a:p>
          <a:p>
            <a:pPr marL="617220" lvl="1" indent="-342898" algn="l" rtl="0">
              <a:lnSpc>
                <a:spcPct val="100000"/>
              </a:lnSpc>
              <a:spcBef>
                <a:spcPts val="600"/>
              </a:spcBef>
              <a:spcAft>
                <a:spcPts val="0"/>
              </a:spcAft>
              <a:buSzPts val="1400"/>
              <a:buAutoNum type="alphaUcPeriod"/>
            </a:pPr>
            <a:r>
              <a:rPr lang="en-US" dirty="0"/>
              <a:t>Use the same method as a previous project that your team is familiar with.</a:t>
            </a:r>
            <a:endParaRPr dirty="0"/>
          </a:p>
          <a:p>
            <a:pPr marL="617220" lvl="1" indent="-342898" algn="l" rtl="0">
              <a:lnSpc>
                <a:spcPct val="100000"/>
              </a:lnSpc>
              <a:spcBef>
                <a:spcPts val="600"/>
              </a:spcBef>
              <a:spcAft>
                <a:spcPts val="0"/>
              </a:spcAft>
              <a:buSzPts val="1400"/>
              <a:buAutoNum type="alphaUcPeriod"/>
            </a:pPr>
            <a:r>
              <a:rPr lang="en-US" dirty="0"/>
              <a:t>Just try something and hope it works.</a:t>
            </a:r>
            <a:endParaRPr dirty="0"/>
          </a:p>
          <a:p>
            <a:pPr marL="0" lvl="0" indent="0" algn="l" rtl="0">
              <a:lnSpc>
                <a:spcPct val="100000"/>
              </a:lnSpc>
              <a:spcBef>
                <a:spcPts val="1200"/>
              </a:spcBef>
              <a:spcAft>
                <a:spcPts val="0"/>
              </a:spcAft>
              <a:buSzPts val="1400"/>
              <a:buNone/>
            </a:pPr>
            <a:endParaRPr dirty="0"/>
          </a:p>
          <a:p>
            <a:pPr marL="0" lvl="0" indent="0" algn="l" rtl="0">
              <a:lnSpc>
                <a:spcPct val="100000"/>
              </a:lnSpc>
              <a:spcBef>
                <a:spcPts val="1200"/>
              </a:spcBef>
              <a:spcAft>
                <a:spcPts val="0"/>
              </a:spcAft>
              <a:buSzPts val="1400"/>
              <a:buNone/>
            </a:pPr>
            <a:r>
              <a:rPr lang="en-US" dirty="0"/>
              <a:t>HCD can manifest in a variety of methods, so it is important to think about the research needs and find the best method for that. While previous projects, textbooks, or internet resources may have good ideas, they might not be exactly what is best for your project.</a:t>
            </a:r>
            <a:endParaRPr dirty="0"/>
          </a:p>
          <a:p>
            <a:pPr marL="0" lvl="0" indent="0" algn="l" rtl="0">
              <a:lnSpc>
                <a:spcPct val="100000"/>
              </a:lnSpc>
              <a:spcBef>
                <a:spcPts val="1200"/>
              </a:spcBef>
              <a:spcAft>
                <a:spcPts val="0"/>
              </a:spcAft>
              <a:buSzPts val="1400"/>
              <a:buNone/>
            </a:pPr>
            <a:r>
              <a:rPr lang="en-US" sz="900" dirty="0"/>
              <a:t>New ways to engage with patients [Internet]. Washington (DC): American Hospital Association; 2018 May 24 [cited 2019 Mar 12]. Available from: </a:t>
            </a:r>
            <a:r>
              <a:rPr lang="en-US" sz="900" u="sng" dirty="0">
                <a:solidFill>
                  <a:schemeClr val="hlink"/>
                </a:solidFill>
                <a:hlinkClick r:id="rId3"/>
              </a:rPr>
              <a:t>http://www.healthforum.com/connect/resources/insights-vol5-i1-feature-osf-human-centered-design.shtml</a:t>
            </a:r>
            <a:r>
              <a:rPr lang="en-US" sz="900" dirty="0"/>
              <a:t> </a:t>
            </a:r>
            <a:endParaRPr sz="900" dirty="0"/>
          </a:p>
        </p:txBody>
      </p:sp>
      <p:sp>
        <p:nvSpPr>
          <p:cNvPr id="803" name="Google Shape;803;g64be184a26_3_5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61</a:t>
            </a:fld>
            <a:endParaRPr sz="1000" dirty="0"/>
          </a:p>
        </p:txBody>
      </p:sp>
      <p:sp>
        <p:nvSpPr>
          <p:cNvPr id="804" name="Google Shape;804;g64be184a26_3_57"/>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g64be184a26_3_3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4</a:t>
            </a:r>
            <a:endParaRPr dirty="0"/>
          </a:p>
        </p:txBody>
      </p:sp>
      <p:sp>
        <p:nvSpPr>
          <p:cNvPr id="810" name="Google Shape;810;g64be184a26_3_33"/>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You conducted some initial data gathering sessions, and now you have a clearer picture of the knowledge you want to gain from your participants. Your next step is to:</a:t>
            </a:r>
            <a:endParaRPr dirty="0"/>
          </a:p>
          <a:p>
            <a:pPr marL="617220" lvl="1" indent="-342898" algn="l" rtl="0">
              <a:lnSpc>
                <a:spcPct val="100000"/>
              </a:lnSpc>
              <a:spcBef>
                <a:spcPts val="600"/>
              </a:spcBef>
              <a:spcAft>
                <a:spcPts val="0"/>
              </a:spcAft>
              <a:buSzPts val="1400"/>
              <a:buAutoNum type="alphaUcPeriod"/>
            </a:pPr>
            <a:r>
              <a:rPr lang="en-US" dirty="0"/>
              <a:t>Keep the method the same. It is important for data collection continuity.</a:t>
            </a:r>
            <a:endParaRPr dirty="0"/>
          </a:p>
          <a:p>
            <a:pPr marL="617220" lvl="1" indent="-342898" algn="l" rtl="0">
              <a:lnSpc>
                <a:spcPct val="100000"/>
              </a:lnSpc>
              <a:spcBef>
                <a:spcPts val="600"/>
              </a:spcBef>
              <a:spcAft>
                <a:spcPts val="0"/>
              </a:spcAft>
              <a:buSzPts val="1400"/>
              <a:buAutoNum type="alphaUcPeriod"/>
            </a:pPr>
            <a:r>
              <a:rPr lang="en-US" dirty="0"/>
              <a:t>Review the method(s) and optimize, adjust the method, or add an additional method.</a:t>
            </a:r>
            <a:endParaRPr dirty="0"/>
          </a:p>
          <a:p>
            <a:pPr marL="617220" lvl="1" indent="-342898" algn="l" rtl="0">
              <a:lnSpc>
                <a:spcPct val="100000"/>
              </a:lnSpc>
              <a:spcBef>
                <a:spcPts val="600"/>
              </a:spcBef>
              <a:spcAft>
                <a:spcPts val="0"/>
              </a:spcAft>
              <a:buSzPts val="1400"/>
              <a:buAutoNum type="alphaUcPeriod"/>
            </a:pPr>
            <a:r>
              <a:rPr lang="en-US" dirty="0"/>
              <a:t>Stop collecting data and start analysis immediately.</a:t>
            </a:r>
            <a:endParaRPr dirty="0"/>
          </a:p>
          <a:p>
            <a:pPr marL="617220" lvl="1" indent="-342898" algn="l" rtl="0">
              <a:lnSpc>
                <a:spcPct val="100000"/>
              </a:lnSpc>
              <a:spcBef>
                <a:spcPts val="600"/>
              </a:spcBef>
              <a:spcAft>
                <a:spcPts val="0"/>
              </a:spcAft>
              <a:buSzPts val="1400"/>
              <a:buAutoNum type="alphaUcPeriod"/>
            </a:pPr>
            <a:r>
              <a:rPr lang="en-US" dirty="0"/>
              <a:t>Start prototyping a new solution with the knowledge you just learned.</a:t>
            </a:r>
            <a:endParaRPr dirty="0"/>
          </a:p>
          <a:p>
            <a:pPr marL="502919" lvl="1" indent="-139699" algn="l" rtl="0">
              <a:lnSpc>
                <a:spcPct val="100000"/>
              </a:lnSpc>
              <a:spcBef>
                <a:spcPts val="600"/>
              </a:spcBef>
              <a:spcAft>
                <a:spcPts val="0"/>
              </a:spcAft>
              <a:buSzPts val="1400"/>
              <a:buNone/>
            </a:pPr>
            <a:endParaRPr dirty="0"/>
          </a:p>
          <a:p>
            <a:pPr marL="0" lvl="1" indent="0" algn="l" rtl="0">
              <a:lnSpc>
                <a:spcPct val="100000"/>
              </a:lnSpc>
              <a:spcBef>
                <a:spcPts val="600"/>
              </a:spcBef>
              <a:spcAft>
                <a:spcPts val="0"/>
              </a:spcAft>
              <a:buSzPts val="1400"/>
              <a:buNone/>
            </a:pPr>
            <a:endParaRPr dirty="0"/>
          </a:p>
        </p:txBody>
      </p:sp>
      <p:sp>
        <p:nvSpPr>
          <p:cNvPr id="811" name="Google Shape;811;g64be184a26_3_3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62</a:t>
            </a:fld>
            <a:endParaRPr sz="1000" dirty="0"/>
          </a:p>
        </p:txBody>
      </p:sp>
      <p:sp>
        <p:nvSpPr>
          <p:cNvPr id="812" name="Google Shape;812;g64be184a26_3_33"/>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64be184a26_3_4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 4</a:t>
            </a:r>
            <a:endParaRPr dirty="0"/>
          </a:p>
        </p:txBody>
      </p:sp>
      <p:sp>
        <p:nvSpPr>
          <p:cNvPr id="818" name="Google Shape;818;g64be184a26_3_41"/>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dirty="0"/>
              <a:t>Keep the method the same. It is important for data collection continuity.</a:t>
            </a:r>
            <a:endParaRPr dirty="0"/>
          </a:p>
          <a:p>
            <a:pPr marL="617220" lvl="1" indent="-342898" algn="l" rtl="0">
              <a:lnSpc>
                <a:spcPct val="100000"/>
              </a:lnSpc>
              <a:spcBef>
                <a:spcPts val="600"/>
              </a:spcBef>
              <a:spcAft>
                <a:spcPts val="0"/>
              </a:spcAft>
              <a:buSzPts val="1400"/>
              <a:buAutoNum type="alphaUcPeriod"/>
            </a:pPr>
            <a:r>
              <a:rPr lang="en-US" b="1" dirty="0"/>
              <a:t>Review the method(s) and optimize, adjust the method, or add an additional method.</a:t>
            </a:r>
            <a:endParaRPr b="1" dirty="0"/>
          </a:p>
          <a:p>
            <a:pPr marL="617220" lvl="1" indent="-342898" algn="l" rtl="0">
              <a:lnSpc>
                <a:spcPct val="100000"/>
              </a:lnSpc>
              <a:spcBef>
                <a:spcPts val="600"/>
              </a:spcBef>
              <a:spcAft>
                <a:spcPts val="0"/>
              </a:spcAft>
              <a:buSzPts val="1400"/>
              <a:buAutoNum type="alphaUcPeriod"/>
            </a:pPr>
            <a:r>
              <a:rPr lang="en-US" dirty="0"/>
              <a:t>Stop collecting data and start analysis immediately.</a:t>
            </a:r>
            <a:endParaRPr dirty="0"/>
          </a:p>
          <a:p>
            <a:pPr marL="617220" lvl="1" indent="-342898" algn="l" rtl="0">
              <a:lnSpc>
                <a:spcPct val="100000"/>
              </a:lnSpc>
              <a:spcBef>
                <a:spcPts val="600"/>
              </a:spcBef>
              <a:spcAft>
                <a:spcPts val="0"/>
              </a:spcAft>
              <a:buSzPts val="1400"/>
              <a:buAutoNum type="alphaUcPeriod"/>
            </a:pPr>
            <a:r>
              <a:rPr lang="en-US" dirty="0"/>
              <a:t>Start prototyping a new solution with the knowledge you just learned.</a:t>
            </a:r>
            <a:endParaRPr dirty="0"/>
          </a:p>
          <a:p>
            <a:pPr marL="0" lvl="0" indent="0" algn="l" rtl="0">
              <a:lnSpc>
                <a:spcPct val="100000"/>
              </a:lnSpc>
              <a:spcBef>
                <a:spcPts val="1200"/>
              </a:spcBef>
              <a:spcAft>
                <a:spcPts val="0"/>
              </a:spcAft>
              <a:buSzPts val="1400"/>
              <a:buNone/>
            </a:pPr>
            <a:endParaRPr dirty="0"/>
          </a:p>
          <a:p>
            <a:pPr marL="0" lvl="0" indent="0" algn="l" rtl="0">
              <a:lnSpc>
                <a:spcPct val="100000"/>
              </a:lnSpc>
              <a:spcBef>
                <a:spcPts val="1200"/>
              </a:spcBef>
              <a:spcAft>
                <a:spcPts val="0"/>
              </a:spcAft>
              <a:buClr>
                <a:schemeClr val="dk1"/>
              </a:buClr>
              <a:buSzPts val="1100"/>
              <a:buFont typeface="Arial"/>
              <a:buNone/>
            </a:pPr>
            <a:r>
              <a:rPr lang="en-US" dirty="0"/>
              <a:t>When using HCD methods at the beginning of a research project, it is important to begin with broad questions that help the research team identify areas of interest or challenges from the participant’s perspective. As these areas are identified, it is good to begin to focus the research methods to understand more about areas of interest or concern for the participants.</a:t>
            </a:r>
            <a:endParaRPr dirty="0"/>
          </a:p>
          <a:p>
            <a:pPr marL="0" lvl="0" indent="0" algn="l" rtl="0">
              <a:lnSpc>
                <a:spcPct val="100000"/>
              </a:lnSpc>
              <a:spcBef>
                <a:spcPts val="1200"/>
              </a:spcBef>
              <a:spcAft>
                <a:spcPts val="0"/>
              </a:spcAft>
              <a:buClr>
                <a:schemeClr val="dk1"/>
              </a:buClr>
              <a:buSzPts val="1100"/>
              <a:buFont typeface="Arial"/>
              <a:buNone/>
            </a:pPr>
            <a:endParaRPr sz="1400" dirty="0"/>
          </a:p>
          <a:p>
            <a:pPr marL="0" lvl="0" indent="0" algn="l" rtl="0">
              <a:lnSpc>
                <a:spcPct val="100000"/>
              </a:lnSpc>
              <a:spcBef>
                <a:spcPts val="1200"/>
              </a:spcBef>
              <a:spcAft>
                <a:spcPts val="0"/>
              </a:spcAft>
              <a:buClr>
                <a:schemeClr val="dk1"/>
              </a:buClr>
              <a:buSzPts val="1100"/>
              <a:buFont typeface="Arial"/>
              <a:buNone/>
            </a:pPr>
            <a:r>
              <a:rPr lang="en-US" sz="900" dirty="0"/>
              <a:t>Ideo.org. Methods [Internet]. Design Kit. Available from: </a:t>
            </a:r>
            <a:r>
              <a:rPr lang="en-US" sz="900" u="sng" dirty="0">
                <a:solidFill>
                  <a:schemeClr val="hlink"/>
                </a:solidFill>
                <a:hlinkClick r:id="rId3"/>
              </a:rPr>
              <a:t>http://www.designkit.org/methods</a:t>
            </a:r>
            <a:r>
              <a:rPr lang="en-US" sz="900" dirty="0"/>
              <a:t> </a:t>
            </a:r>
            <a:endParaRPr sz="900" dirty="0"/>
          </a:p>
          <a:p>
            <a:pPr marL="0" lvl="0" indent="0" algn="l" rtl="0">
              <a:lnSpc>
                <a:spcPct val="100000"/>
              </a:lnSpc>
              <a:spcBef>
                <a:spcPts val="1200"/>
              </a:spcBef>
              <a:spcAft>
                <a:spcPts val="0"/>
              </a:spcAft>
              <a:buSzPts val="1400"/>
              <a:buNone/>
            </a:pPr>
            <a:endParaRPr dirty="0"/>
          </a:p>
          <a:p>
            <a:pPr marL="0" lvl="0" indent="0" algn="l" rtl="0">
              <a:lnSpc>
                <a:spcPct val="100000"/>
              </a:lnSpc>
              <a:spcBef>
                <a:spcPts val="1200"/>
              </a:spcBef>
              <a:spcAft>
                <a:spcPts val="0"/>
              </a:spcAft>
              <a:buSzPts val="1400"/>
              <a:buNone/>
            </a:pPr>
            <a:endParaRPr dirty="0"/>
          </a:p>
        </p:txBody>
      </p:sp>
      <p:sp>
        <p:nvSpPr>
          <p:cNvPr id="819" name="Google Shape;819;g64be184a26_3_4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63</a:t>
            </a:fld>
            <a:endParaRPr sz="1000" dirty="0"/>
          </a:p>
        </p:txBody>
      </p:sp>
      <p:sp>
        <p:nvSpPr>
          <p:cNvPr id="820" name="Google Shape;820;g64be184a26_3_41"/>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g64be184a26_3_1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5</a:t>
            </a:r>
            <a:endParaRPr dirty="0"/>
          </a:p>
        </p:txBody>
      </p:sp>
      <p:sp>
        <p:nvSpPr>
          <p:cNvPr id="826" name="Google Shape;826;g64be184a26_3_17"/>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You have a geographically dispersed team and you want to do analysis together. How might you approach analyzing all of your data together? All of the following except:</a:t>
            </a:r>
            <a:endParaRPr dirty="0"/>
          </a:p>
          <a:p>
            <a:pPr marL="0" lvl="0" indent="0" algn="l" rtl="0">
              <a:lnSpc>
                <a:spcPct val="100000"/>
              </a:lnSpc>
              <a:spcBef>
                <a:spcPts val="0"/>
              </a:spcBef>
              <a:spcAft>
                <a:spcPts val="0"/>
              </a:spcAft>
              <a:buSzPts val="1400"/>
              <a:buNone/>
            </a:pPr>
            <a:endParaRPr dirty="0"/>
          </a:p>
          <a:p>
            <a:pPr marL="617220" lvl="1" indent="-342898" algn="l" rtl="0">
              <a:lnSpc>
                <a:spcPct val="100000"/>
              </a:lnSpc>
              <a:spcBef>
                <a:spcPts val="600"/>
              </a:spcBef>
              <a:spcAft>
                <a:spcPts val="0"/>
              </a:spcAft>
              <a:buSzPts val="1400"/>
              <a:buAutoNum type="alphaUcPeriod"/>
            </a:pPr>
            <a:r>
              <a:rPr lang="en-US" dirty="0"/>
              <a:t>Schedule time while the team is gathering data to do initial analysis together.</a:t>
            </a:r>
            <a:endParaRPr dirty="0"/>
          </a:p>
          <a:p>
            <a:pPr marL="617220" lvl="1" indent="-342898" algn="l" rtl="0">
              <a:lnSpc>
                <a:spcPct val="100000"/>
              </a:lnSpc>
              <a:spcBef>
                <a:spcPts val="600"/>
              </a:spcBef>
              <a:spcAft>
                <a:spcPts val="0"/>
              </a:spcAft>
              <a:buSzPts val="1400"/>
              <a:buAutoNum type="alphaUcPeriod"/>
            </a:pPr>
            <a:r>
              <a:rPr lang="en-US" dirty="0"/>
              <a:t>Use electronic tools to try to bridge the gap.</a:t>
            </a:r>
            <a:endParaRPr dirty="0"/>
          </a:p>
          <a:p>
            <a:pPr marL="617220" lvl="1" indent="-342898" algn="l" rtl="0">
              <a:lnSpc>
                <a:spcPct val="100000"/>
              </a:lnSpc>
              <a:spcBef>
                <a:spcPts val="600"/>
              </a:spcBef>
              <a:spcAft>
                <a:spcPts val="0"/>
              </a:spcAft>
              <a:buSzPts val="1400"/>
              <a:buAutoNum type="alphaUcPeriod"/>
            </a:pPr>
            <a:r>
              <a:rPr lang="en-US" dirty="0"/>
              <a:t>One person analyzes all the data.</a:t>
            </a:r>
            <a:endParaRPr dirty="0"/>
          </a:p>
          <a:p>
            <a:pPr marL="617220" lvl="1" indent="-342898" algn="l" rtl="0">
              <a:lnSpc>
                <a:spcPct val="100000"/>
              </a:lnSpc>
              <a:spcBef>
                <a:spcPts val="600"/>
              </a:spcBef>
              <a:spcAft>
                <a:spcPts val="0"/>
              </a:spcAft>
              <a:buSzPts val="1400"/>
              <a:buAutoNum type="alphaUcPeriod"/>
            </a:pPr>
            <a:r>
              <a:rPr lang="en-US" dirty="0"/>
              <a:t>Micromanage all team members to ensure they do not incorrectly analyze data.</a:t>
            </a:r>
            <a:endParaRPr dirty="0"/>
          </a:p>
          <a:p>
            <a:pPr marL="502919" lvl="1" indent="-139699" algn="l" rtl="0">
              <a:lnSpc>
                <a:spcPct val="100000"/>
              </a:lnSpc>
              <a:spcBef>
                <a:spcPts val="600"/>
              </a:spcBef>
              <a:spcAft>
                <a:spcPts val="0"/>
              </a:spcAft>
              <a:buSzPts val="1400"/>
              <a:buNone/>
            </a:pPr>
            <a:endParaRPr dirty="0"/>
          </a:p>
          <a:p>
            <a:pPr marL="502919" lvl="1" indent="-139699" algn="l" rtl="0">
              <a:lnSpc>
                <a:spcPct val="100000"/>
              </a:lnSpc>
              <a:spcBef>
                <a:spcPts val="600"/>
              </a:spcBef>
              <a:spcAft>
                <a:spcPts val="0"/>
              </a:spcAft>
              <a:buSzPts val="1400"/>
              <a:buNone/>
            </a:pPr>
            <a:endParaRPr dirty="0"/>
          </a:p>
        </p:txBody>
      </p:sp>
      <p:sp>
        <p:nvSpPr>
          <p:cNvPr id="827" name="Google Shape;827;g64be184a26_3_1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64</a:t>
            </a:fld>
            <a:endParaRPr sz="1000" dirty="0"/>
          </a:p>
        </p:txBody>
      </p:sp>
      <p:sp>
        <p:nvSpPr>
          <p:cNvPr id="828" name="Google Shape;828;g64be184a26_3_17"/>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64be184a26_3_25"/>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dirty="0"/>
              <a:t>Schedule time while the team is gathering data to do initial analysis together.</a:t>
            </a:r>
            <a:endParaRPr dirty="0"/>
          </a:p>
          <a:p>
            <a:pPr marL="617220" lvl="1" indent="-342898" algn="l" rtl="0">
              <a:lnSpc>
                <a:spcPct val="100000"/>
              </a:lnSpc>
              <a:spcBef>
                <a:spcPts val="600"/>
              </a:spcBef>
              <a:spcAft>
                <a:spcPts val="0"/>
              </a:spcAft>
              <a:buSzPts val="1400"/>
              <a:buAutoNum type="alphaUcPeriod"/>
            </a:pPr>
            <a:r>
              <a:rPr lang="en-US" dirty="0"/>
              <a:t>Use electronic tools to try to bridge the gap.</a:t>
            </a:r>
            <a:endParaRPr dirty="0"/>
          </a:p>
          <a:p>
            <a:pPr marL="617220" lvl="1" indent="-342898" algn="l" rtl="0">
              <a:lnSpc>
                <a:spcPct val="100000"/>
              </a:lnSpc>
              <a:spcBef>
                <a:spcPts val="600"/>
              </a:spcBef>
              <a:spcAft>
                <a:spcPts val="0"/>
              </a:spcAft>
              <a:buSzPts val="1400"/>
              <a:buAutoNum type="alphaUcPeriod"/>
            </a:pPr>
            <a:r>
              <a:rPr lang="en-US" dirty="0"/>
              <a:t>One person analyzes all the data.</a:t>
            </a:r>
            <a:endParaRPr dirty="0"/>
          </a:p>
          <a:p>
            <a:pPr marL="617220" lvl="1" indent="-342898" algn="l" rtl="0">
              <a:lnSpc>
                <a:spcPct val="100000"/>
              </a:lnSpc>
              <a:spcBef>
                <a:spcPts val="600"/>
              </a:spcBef>
              <a:spcAft>
                <a:spcPts val="0"/>
              </a:spcAft>
              <a:buSzPts val="1400"/>
              <a:buAutoNum type="alphaUcPeriod"/>
            </a:pPr>
            <a:r>
              <a:rPr lang="en-US" b="1" dirty="0"/>
              <a:t>Micromanage all team members to ensure they do not incorrectly analyze data.</a:t>
            </a:r>
            <a:endParaRPr b="1" dirty="0"/>
          </a:p>
          <a:p>
            <a:pPr marL="0" lvl="0" indent="0" algn="l" rtl="0">
              <a:lnSpc>
                <a:spcPct val="100000"/>
              </a:lnSpc>
              <a:spcBef>
                <a:spcPts val="1200"/>
              </a:spcBef>
              <a:spcAft>
                <a:spcPts val="0"/>
              </a:spcAft>
              <a:buSzPts val="1400"/>
              <a:buNone/>
            </a:pPr>
            <a:endParaRPr dirty="0"/>
          </a:p>
          <a:p>
            <a:pPr marL="0" lvl="0" indent="0" algn="l" rtl="0">
              <a:lnSpc>
                <a:spcPct val="100000"/>
              </a:lnSpc>
              <a:spcBef>
                <a:spcPts val="1200"/>
              </a:spcBef>
              <a:spcAft>
                <a:spcPts val="0"/>
              </a:spcAft>
              <a:buClr>
                <a:schemeClr val="dk1"/>
              </a:buClr>
              <a:buSzPts val="1100"/>
              <a:buFont typeface="Arial"/>
              <a:buNone/>
            </a:pPr>
            <a:r>
              <a:rPr lang="en-US" dirty="0"/>
              <a:t>There are a variety of ways to work through the challenge of not being co-located. When possible, take advantage of the time that the team members can spend together, but also embrace technology or other strategies for accomplishing data analysis.</a:t>
            </a:r>
            <a:endParaRPr dirty="0"/>
          </a:p>
          <a:p>
            <a:pPr marL="0" lvl="0" indent="0" algn="l" rtl="0">
              <a:lnSpc>
                <a:spcPct val="100000"/>
              </a:lnSpc>
              <a:spcBef>
                <a:spcPts val="1200"/>
              </a:spcBef>
              <a:spcAft>
                <a:spcPts val="0"/>
              </a:spcAft>
              <a:buSzPts val="1400"/>
              <a:buNone/>
            </a:pPr>
            <a:endParaRPr sz="900" dirty="0"/>
          </a:p>
          <a:p>
            <a:pPr marL="0" lvl="0" indent="0" algn="l" rtl="0">
              <a:lnSpc>
                <a:spcPct val="100000"/>
              </a:lnSpc>
              <a:spcBef>
                <a:spcPts val="1200"/>
              </a:spcBef>
              <a:spcAft>
                <a:spcPts val="0"/>
              </a:spcAft>
              <a:buSzPts val="1400"/>
              <a:buNone/>
            </a:pPr>
            <a:r>
              <a:rPr lang="en-US" sz="900" dirty="0"/>
              <a:t>IDSA, Industrial Designers Society of America [Internet]. Washington (DC): newtarget; 1996 Dec 6. Kolko, J. Information architecture and design strategy: the importance of synthesis during the process of design. New York: ISDA; 2017 Dec 1 [cited 2019 Mar 12]; [8 screens]. Available from: </a:t>
            </a:r>
            <a:r>
              <a:rPr lang="en-US" sz="900" u="sng" dirty="0">
                <a:solidFill>
                  <a:schemeClr val="hlink"/>
                </a:solidFill>
                <a:hlinkClick r:id="rId3"/>
              </a:rPr>
              <a:t>http://www.idsa.org/sites/default/files/Kolko-InfoArchDesignStrategy.pdf</a:t>
            </a:r>
            <a:r>
              <a:rPr lang="en-US" sz="900" dirty="0"/>
              <a:t> </a:t>
            </a:r>
            <a:endParaRPr sz="900" dirty="0"/>
          </a:p>
        </p:txBody>
      </p:sp>
      <p:sp>
        <p:nvSpPr>
          <p:cNvPr id="834" name="Google Shape;834;g64be184a26_3_25"/>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a:t>
            </a:r>
            <a:endParaRPr dirty="0"/>
          </a:p>
        </p:txBody>
      </p:sp>
      <p:sp>
        <p:nvSpPr>
          <p:cNvPr id="835" name="Google Shape;835;g64be184a26_3_25"/>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65</a:t>
            </a:fld>
            <a:endParaRPr sz="1000" dirty="0"/>
          </a:p>
        </p:txBody>
      </p:sp>
      <p:sp>
        <p:nvSpPr>
          <p:cNvPr id="836" name="Google Shape;836;g64be184a26_3_25"/>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g64be184a26_3_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6</a:t>
            </a:r>
            <a:endParaRPr dirty="0"/>
          </a:p>
        </p:txBody>
      </p:sp>
      <p:sp>
        <p:nvSpPr>
          <p:cNvPr id="842" name="Google Shape;842;g64be184a26_3_1"/>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When selecting tools to support your research processes, all of the following are key considerations except:</a:t>
            </a:r>
            <a:endParaRPr dirty="0"/>
          </a:p>
          <a:p>
            <a:pPr marL="0" lvl="0" indent="0" algn="l" rtl="0">
              <a:lnSpc>
                <a:spcPct val="100000"/>
              </a:lnSpc>
              <a:spcBef>
                <a:spcPts val="0"/>
              </a:spcBef>
              <a:spcAft>
                <a:spcPts val="0"/>
              </a:spcAft>
              <a:buSzPts val="1400"/>
              <a:buNone/>
            </a:pPr>
            <a:endParaRPr dirty="0"/>
          </a:p>
          <a:p>
            <a:pPr marL="617220" lvl="1" indent="-342898" algn="l" rtl="0">
              <a:lnSpc>
                <a:spcPct val="100000"/>
              </a:lnSpc>
              <a:spcBef>
                <a:spcPts val="600"/>
              </a:spcBef>
              <a:spcAft>
                <a:spcPts val="0"/>
              </a:spcAft>
              <a:buSzPts val="1400"/>
              <a:buAutoNum type="alphaUcPeriod"/>
            </a:pPr>
            <a:r>
              <a:rPr lang="en-US" dirty="0"/>
              <a:t>Usability and agility of the tools for data entry</a:t>
            </a:r>
            <a:endParaRPr dirty="0"/>
          </a:p>
          <a:p>
            <a:pPr marL="617220" lvl="1" indent="-342898" algn="l" rtl="0">
              <a:lnSpc>
                <a:spcPct val="100000"/>
              </a:lnSpc>
              <a:spcBef>
                <a:spcPts val="600"/>
              </a:spcBef>
              <a:spcAft>
                <a:spcPts val="0"/>
              </a:spcAft>
              <a:buSzPts val="1400"/>
              <a:buAutoNum type="alphaUcPeriod"/>
            </a:pPr>
            <a:r>
              <a:rPr lang="en-US" dirty="0"/>
              <a:t>Ability of the tools to analyze data and meet end goals</a:t>
            </a:r>
            <a:endParaRPr dirty="0"/>
          </a:p>
          <a:p>
            <a:pPr marL="617220" lvl="1" indent="-342898" algn="l" rtl="0">
              <a:lnSpc>
                <a:spcPct val="100000"/>
              </a:lnSpc>
              <a:spcBef>
                <a:spcPts val="600"/>
              </a:spcBef>
              <a:spcAft>
                <a:spcPts val="0"/>
              </a:spcAft>
              <a:buSzPts val="1400"/>
              <a:buAutoNum type="alphaUcPeriod"/>
            </a:pPr>
            <a:r>
              <a:rPr lang="en-US" dirty="0"/>
              <a:t>Marketing videos on the tool’s webpage</a:t>
            </a:r>
            <a:endParaRPr dirty="0"/>
          </a:p>
          <a:p>
            <a:pPr marL="617220" lvl="1" indent="-342898" algn="l" rtl="0">
              <a:lnSpc>
                <a:spcPct val="100000"/>
              </a:lnSpc>
              <a:spcBef>
                <a:spcPts val="600"/>
              </a:spcBef>
              <a:spcAft>
                <a:spcPts val="0"/>
              </a:spcAft>
              <a:buSzPts val="1400"/>
              <a:buAutoNum type="alphaUcPeriod"/>
            </a:pPr>
            <a:r>
              <a:rPr lang="en-US" dirty="0"/>
              <a:t>The data collection method utilized in the research</a:t>
            </a:r>
            <a:endParaRPr dirty="0"/>
          </a:p>
          <a:p>
            <a:pPr marL="502919" lvl="1" indent="-139699" algn="l" rtl="0">
              <a:lnSpc>
                <a:spcPct val="100000"/>
              </a:lnSpc>
              <a:spcBef>
                <a:spcPts val="600"/>
              </a:spcBef>
              <a:spcAft>
                <a:spcPts val="0"/>
              </a:spcAft>
              <a:buSzPts val="1400"/>
              <a:buNone/>
            </a:pPr>
            <a:endParaRPr dirty="0"/>
          </a:p>
          <a:p>
            <a:pPr marL="502919" lvl="1" indent="-139699" algn="l" rtl="0">
              <a:lnSpc>
                <a:spcPct val="100000"/>
              </a:lnSpc>
              <a:spcBef>
                <a:spcPts val="600"/>
              </a:spcBef>
              <a:spcAft>
                <a:spcPts val="0"/>
              </a:spcAft>
              <a:buSzPts val="1400"/>
              <a:buNone/>
            </a:pPr>
            <a:endParaRPr dirty="0"/>
          </a:p>
        </p:txBody>
      </p:sp>
      <p:sp>
        <p:nvSpPr>
          <p:cNvPr id="843" name="Google Shape;843;g64be184a26_3_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66</a:t>
            </a:fld>
            <a:endParaRPr sz="1000" dirty="0"/>
          </a:p>
        </p:txBody>
      </p:sp>
      <p:sp>
        <p:nvSpPr>
          <p:cNvPr id="844" name="Google Shape;844;g64be184a26_3_1"/>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g64be184a26_3_9"/>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dirty="0"/>
              <a:t>Usability and agility of the tools for data entry</a:t>
            </a:r>
            <a:endParaRPr dirty="0"/>
          </a:p>
          <a:p>
            <a:pPr marL="617220" lvl="1" indent="-342898" algn="l" rtl="0">
              <a:lnSpc>
                <a:spcPct val="100000"/>
              </a:lnSpc>
              <a:spcBef>
                <a:spcPts val="600"/>
              </a:spcBef>
              <a:spcAft>
                <a:spcPts val="0"/>
              </a:spcAft>
              <a:buSzPts val="1400"/>
              <a:buAutoNum type="alphaUcPeriod"/>
            </a:pPr>
            <a:r>
              <a:rPr lang="en-US" dirty="0"/>
              <a:t>Ability of the tools to analyze data and meet end goals</a:t>
            </a:r>
            <a:endParaRPr dirty="0"/>
          </a:p>
          <a:p>
            <a:pPr marL="617220" lvl="1" indent="-342898" algn="l" rtl="0">
              <a:lnSpc>
                <a:spcPct val="100000"/>
              </a:lnSpc>
              <a:spcBef>
                <a:spcPts val="600"/>
              </a:spcBef>
              <a:spcAft>
                <a:spcPts val="0"/>
              </a:spcAft>
              <a:buSzPts val="1400"/>
              <a:buAutoNum type="alphaUcPeriod"/>
            </a:pPr>
            <a:r>
              <a:rPr lang="en-US" b="1" dirty="0"/>
              <a:t>Marketing videos on the tool’s webpage</a:t>
            </a:r>
            <a:endParaRPr b="1" dirty="0"/>
          </a:p>
          <a:p>
            <a:pPr marL="617220" lvl="1" indent="-342898" algn="l" rtl="0">
              <a:lnSpc>
                <a:spcPct val="100000"/>
              </a:lnSpc>
              <a:spcBef>
                <a:spcPts val="600"/>
              </a:spcBef>
              <a:spcAft>
                <a:spcPts val="0"/>
              </a:spcAft>
              <a:buSzPts val="1400"/>
              <a:buAutoNum type="alphaUcPeriod"/>
            </a:pPr>
            <a:r>
              <a:rPr lang="en-US" dirty="0"/>
              <a:t>The data collection method utilized in the research</a:t>
            </a:r>
            <a:endParaRPr dirty="0"/>
          </a:p>
          <a:p>
            <a:pPr marL="0" lvl="0" indent="0" algn="l" rtl="0">
              <a:lnSpc>
                <a:spcPct val="100000"/>
              </a:lnSpc>
              <a:spcBef>
                <a:spcPts val="1200"/>
              </a:spcBef>
              <a:spcAft>
                <a:spcPts val="0"/>
              </a:spcAft>
              <a:buSzPts val="1400"/>
              <a:buNone/>
            </a:pPr>
            <a:endParaRPr dirty="0"/>
          </a:p>
          <a:p>
            <a:pPr marL="0" lvl="0" indent="0" algn="l" rtl="0">
              <a:lnSpc>
                <a:spcPct val="100000"/>
              </a:lnSpc>
              <a:spcBef>
                <a:spcPts val="1200"/>
              </a:spcBef>
              <a:spcAft>
                <a:spcPts val="0"/>
              </a:spcAft>
              <a:buClr>
                <a:schemeClr val="dk1"/>
              </a:buClr>
              <a:buSzPts val="1100"/>
              <a:buFont typeface="Arial"/>
              <a:buNone/>
            </a:pPr>
            <a:r>
              <a:rPr lang="en-US" dirty="0"/>
              <a:t>While marketing and demonstration videos can be helpful to show what the tool can do, it is most important that the selected tool adequately fits the research goals.</a:t>
            </a:r>
            <a:endParaRPr dirty="0"/>
          </a:p>
          <a:p>
            <a:pPr marL="0" lvl="0" indent="0" algn="l" rtl="0">
              <a:lnSpc>
                <a:spcPct val="100000"/>
              </a:lnSpc>
              <a:spcBef>
                <a:spcPts val="1200"/>
              </a:spcBef>
              <a:spcAft>
                <a:spcPts val="0"/>
              </a:spcAft>
              <a:buClr>
                <a:schemeClr val="dk1"/>
              </a:buClr>
              <a:buSzPts val="1100"/>
              <a:buFont typeface="Arial"/>
              <a:buNone/>
            </a:pPr>
            <a:endParaRPr dirty="0"/>
          </a:p>
          <a:p>
            <a:pPr marL="0" lvl="0" indent="0" algn="l" rtl="0">
              <a:lnSpc>
                <a:spcPct val="100000"/>
              </a:lnSpc>
              <a:spcBef>
                <a:spcPts val="1200"/>
              </a:spcBef>
              <a:spcAft>
                <a:spcPts val="0"/>
              </a:spcAft>
              <a:buSzPts val="1400"/>
              <a:buNone/>
            </a:pPr>
            <a:endParaRPr sz="900" dirty="0"/>
          </a:p>
          <a:p>
            <a:pPr marL="0" lvl="0" indent="0" algn="l" rtl="0">
              <a:lnSpc>
                <a:spcPct val="100000"/>
              </a:lnSpc>
              <a:spcBef>
                <a:spcPts val="1200"/>
              </a:spcBef>
              <a:spcAft>
                <a:spcPts val="0"/>
              </a:spcAft>
              <a:buSzPts val="1400"/>
              <a:buNone/>
            </a:pPr>
            <a:r>
              <a:rPr lang="en-US" sz="900" dirty="0"/>
              <a:t>18F [Internet]. Washington (DC): 18F, General Services Administration; 2105 Nov 24. 18F Methods. Decide. Elaborate on research from your discovery phase; 2016 Dec 15 [cited 2019 Mar 12]; [1 screen]. Available from:   https://methods.18f.gov/decide/affinity-diagramming/</a:t>
            </a:r>
            <a:endParaRPr sz="900" dirty="0"/>
          </a:p>
        </p:txBody>
      </p:sp>
      <p:sp>
        <p:nvSpPr>
          <p:cNvPr id="850" name="Google Shape;850;g64be184a26_3_9"/>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a:t>
            </a:r>
            <a:endParaRPr dirty="0"/>
          </a:p>
        </p:txBody>
      </p:sp>
      <p:sp>
        <p:nvSpPr>
          <p:cNvPr id="851" name="Google Shape;851;g64be184a26_3_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67</a:t>
            </a:fld>
            <a:endParaRPr sz="1000" dirty="0"/>
          </a:p>
        </p:txBody>
      </p:sp>
      <p:sp>
        <p:nvSpPr>
          <p:cNvPr id="852" name="Google Shape;852;g64be184a26_3_9"/>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62899f384e_47_11"/>
          <p:cNvSpPr/>
          <p:nvPr/>
        </p:nvSpPr>
        <p:spPr>
          <a:xfrm rot="10800000">
            <a:off x="4369600" y="3022250"/>
            <a:ext cx="342000" cy="1003500"/>
          </a:xfrm>
          <a:prstGeom prst="up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7" name="Google Shape;137;g62899f384e_47_11"/>
          <p:cNvSpPr/>
          <p:nvPr/>
        </p:nvSpPr>
        <p:spPr>
          <a:xfrm>
            <a:off x="3475788" y="1622463"/>
            <a:ext cx="2192400" cy="14559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8" name="Google Shape;138;g62899f384e_47_11"/>
          <p:cNvSpPr/>
          <p:nvPr/>
        </p:nvSpPr>
        <p:spPr>
          <a:xfrm>
            <a:off x="619463" y="1622463"/>
            <a:ext cx="2192400" cy="14559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9" name="Google Shape;139;g62899f384e_47_11"/>
          <p:cNvSpPr/>
          <p:nvPr/>
        </p:nvSpPr>
        <p:spPr>
          <a:xfrm rot="10800000" flipH="1">
            <a:off x="1571450" y="2754188"/>
            <a:ext cx="768900" cy="1870800"/>
          </a:xfrm>
          <a:prstGeom prst="bentArrow">
            <a:avLst>
              <a:gd name="adj1" fmla="val 25000"/>
              <a:gd name="adj2" fmla="val 25937"/>
              <a:gd name="adj3" fmla="val 25000"/>
              <a:gd name="adj4" fmla="val 4375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0" name="Google Shape;140;g62899f384e_47_11"/>
          <p:cNvSpPr/>
          <p:nvPr/>
        </p:nvSpPr>
        <p:spPr>
          <a:xfrm rot="10800000">
            <a:off x="6740850" y="2736225"/>
            <a:ext cx="769800" cy="1870800"/>
          </a:xfrm>
          <a:prstGeom prst="bentArrow">
            <a:avLst>
              <a:gd name="adj1" fmla="val 25000"/>
              <a:gd name="adj2" fmla="val 25000"/>
              <a:gd name="adj3" fmla="val 25000"/>
              <a:gd name="adj4" fmla="val 4375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1" name="Google Shape;141;g62899f384e_47_11"/>
          <p:cNvSpPr/>
          <p:nvPr/>
        </p:nvSpPr>
        <p:spPr>
          <a:xfrm>
            <a:off x="6332188" y="1622463"/>
            <a:ext cx="2192400" cy="14559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2" name="Google Shape;142;g62899f384e_47_11"/>
          <p:cNvSpPr txBox="1"/>
          <p:nvPr/>
        </p:nvSpPr>
        <p:spPr>
          <a:xfrm>
            <a:off x="160973" y="102395"/>
            <a:ext cx="7888500" cy="57712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300"/>
              <a:buFont typeface="Avenir"/>
              <a:buNone/>
            </a:pPr>
            <a:endParaRPr sz="3300" b="0" i="0" u="none" strike="noStrike" cap="none" dirty="0">
              <a:solidFill>
                <a:srgbClr val="000000"/>
              </a:solidFill>
              <a:latin typeface="Calibri"/>
              <a:ea typeface="Calibri"/>
              <a:cs typeface="Calibri"/>
              <a:sym typeface="Calibri"/>
            </a:endParaRPr>
          </a:p>
        </p:txBody>
      </p:sp>
      <p:pic>
        <p:nvPicPr>
          <p:cNvPr id="143" name="Google Shape;143;g62899f384e_47_11"/>
          <p:cNvPicPr preferRelativeResize="0"/>
          <p:nvPr/>
        </p:nvPicPr>
        <p:blipFill rotWithShape="1">
          <a:blip r:embed="rId3">
            <a:alphaModFix/>
          </a:blip>
          <a:srcRect/>
          <a:stretch/>
        </p:blipFill>
        <p:spPr>
          <a:xfrm>
            <a:off x="1320242" y="2256424"/>
            <a:ext cx="685800" cy="685800"/>
          </a:xfrm>
          <a:prstGeom prst="rect">
            <a:avLst/>
          </a:prstGeom>
          <a:noFill/>
          <a:ln>
            <a:noFill/>
          </a:ln>
        </p:spPr>
      </p:pic>
      <p:pic>
        <p:nvPicPr>
          <p:cNvPr id="144" name="Google Shape;144;g62899f384e_47_11"/>
          <p:cNvPicPr preferRelativeResize="0"/>
          <p:nvPr/>
        </p:nvPicPr>
        <p:blipFill rotWithShape="1">
          <a:blip r:embed="rId4">
            <a:alphaModFix/>
          </a:blip>
          <a:srcRect/>
          <a:stretch/>
        </p:blipFill>
        <p:spPr>
          <a:xfrm>
            <a:off x="7085490" y="2256424"/>
            <a:ext cx="685800" cy="685800"/>
          </a:xfrm>
          <a:prstGeom prst="rect">
            <a:avLst/>
          </a:prstGeom>
          <a:noFill/>
          <a:ln>
            <a:noFill/>
          </a:ln>
        </p:spPr>
      </p:pic>
      <p:sp>
        <p:nvSpPr>
          <p:cNvPr id="145" name="Google Shape;145;g62899f384e_47_11"/>
          <p:cNvSpPr txBox="1"/>
          <p:nvPr/>
        </p:nvSpPr>
        <p:spPr>
          <a:xfrm>
            <a:off x="619475" y="1791525"/>
            <a:ext cx="21924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Understand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User Perspectives / Needs</a:t>
            </a:r>
            <a:endParaRPr sz="1100" b="0" i="0" u="none" strike="noStrike" cap="none" dirty="0">
              <a:solidFill>
                <a:srgbClr val="000000"/>
              </a:solidFill>
              <a:latin typeface="Arial"/>
              <a:ea typeface="Arial"/>
              <a:cs typeface="Arial"/>
              <a:sym typeface="Arial"/>
            </a:endParaRPr>
          </a:p>
        </p:txBody>
      </p:sp>
      <p:sp>
        <p:nvSpPr>
          <p:cNvPr id="146" name="Google Shape;146;g62899f384e_47_11"/>
          <p:cNvSpPr txBox="1"/>
          <p:nvPr/>
        </p:nvSpPr>
        <p:spPr>
          <a:xfrm>
            <a:off x="510998" y="310896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Calibri"/>
                <a:ea typeface="Calibri"/>
                <a:cs typeface="Calibri"/>
                <a:sym typeface="Calibri"/>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3"/>
                  </a:ext>
                </a:extLst>
              </a:rPr>
              <a:t>I/T/U Site Visits</a:t>
            </a:r>
            <a:endParaRPr sz="1100" b="0" i="0" u="none" strike="noStrike" cap="none" dirty="0">
              <a:solidFill>
                <a:srgbClr val="000000"/>
              </a:solidFill>
              <a:latin typeface="Arial"/>
              <a:ea typeface="Arial"/>
              <a:cs typeface="Arial"/>
              <a:sym typeface="Arial"/>
            </a:endParaRPr>
          </a:p>
        </p:txBody>
      </p:sp>
      <p:sp>
        <p:nvSpPr>
          <p:cNvPr id="147" name="Google Shape;147;g62899f384e_47_11"/>
          <p:cNvSpPr txBox="1"/>
          <p:nvPr/>
        </p:nvSpPr>
        <p:spPr>
          <a:xfrm>
            <a:off x="510998" y="344719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alibri"/>
                <a:ea typeface="Calibri"/>
                <a:cs typeface="Calibri"/>
                <a:sym typeface="Calibri"/>
              </a:rPr>
              <a:t>Virtual Sessions</a:t>
            </a:r>
            <a:endParaRPr sz="1400" b="0" i="0" u="none" strike="noStrike" cap="none" dirty="0">
              <a:solidFill>
                <a:srgbClr val="000000"/>
              </a:solidFill>
              <a:latin typeface="Calibri"/>
              <a:ea typeface="Calibri"/>
              <a:cs typeface="Calibri"/>
              <a:sym typeface="Calibri"/>
            </a:endParaRPr>
          </a:p>
        </p:txBody>
      </p:sp>
      <p:sp>
        <p:nvSpPr>
          <p:cNvPr id="148" name="Google Shape;148;g62899f384e_47_11"/>
          <p:cNvSpPr txBox="1"/>
          <p:nvPr/>
        </p:nvSpPr>
        <p:spPr>
          <a:xfrm>
            <a:off x="510998" y="3768332"/>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Data Calls</a:t>
            </a:r>
            <a:endParaRPr sz="1100" b="0" i="0" u="none" strike="noStrike" cap="none" dirty="0">
              <a:solidFill>
                <a:srgbClr val="000000"/>
              </a:solidFill>
              <a:latin typeface="Arial"/>
              <a:ea typeface="Arial"/>
              <a:cs typeface="Arial"/>
              <a:sym typeface="Arial"/>
            </a:endParaRPr>
          </a:p>
        </p:txBody>
      </p:sp>
      <p:sp>
        <p:nvSpPr>
          <p:cNvPr id="149" name="Google Shape;149;g62899f384e_47_11"/>
          <p:cNvSpPr txBox="1"/>
          <p:nvPr/>
        </p:nvSpPr>
        <p:spPr>
          <a:xfrm>
            <a:off x="6276246" y="3108964"/>
            <a:ext cx="2304300" cy="2769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Literature Research</a:t>
            </a:r>
            <a:endParaRPr sz="1100" b="0" i="0" u="none" strike="noStrike" cap="none" dirty="0">
              <a:solidFill>
                <a:srgbClr val="000000"/>
              </a:solidFill>
              <a:latin typeface="Arial"/>
              <a:ea typeface="Arial"/>
              <a:cs typeface="Arial"/>
              <a:sym typeface="Arial"/>
            </a:endParaRPr>
          </a:p>
        </p:txBody>
      </p:sp>
      <p:sp>
        <p:nvSpPr>
          <p:cNvPr id="150" name="Google Shape;150;g62899f384e_47_11"/>
          <p:cNvSpPr txBox="1"/>
          <p:nvPr/>
        </p:nvSpPr>
        <p:spPr>
          <a:xfrm>
            <a:off x="6276246" y="3447194"/>
            <a:ext cx="2304300" cy="4848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Technical Advisory Commission (TAC)</a:t>
            </a:r>
            <a:endParaRPr sz="1100" b="0" i="0" u="none" strike="noStrike" cap="none" dirty="0">
              <a:solidFill>
                <a:srgbClr val="000000"/>
              </a:solidFill>
              <a:latin typeface="Arial"/>
              <a:ea typeface="Arial"/>
              <a:cs typeface="Arial"/>
              <a:sym typeface="Arial"/>
            </a:endParaRPr>
          </a:p>
        </p:txBody>
      </p:sp>
      <p:pic>
        <p:nvPicPr>
          <p:cNvPr id="151" name="Google Shape;151;g62899f384e_47_11"/>
          <p:cNvPicPr preferRelativeResize="0"/>
          <p:nvPr/>
        </p:nvPicPr>
        <p:blipFill rotWithShape="1">
          <a:blip r:embed="rId5">
            <a:alphaModFix/>
          </a:blip>
          <a:srcRect/>
          <a:stretch/>
        </p:blipFill>
        <p:spPr>
          <a:xfrm>
            <a:off x="4228339" y="2180224"/>
            <a:ext cx="685800" cy="685800"/>
          </a:xfrm>
          <a:prstGeom prst="rect">
            <a:avLst/>
          </a:prstGeom>
          <a:noFill/>
          <a:ln>
            <a:noFill/>
          </a:ln>
        </p:spPr>
      </p:pic>
      <p:sp>
        <p:nvSpPr>
          <p:cNvPr id="152" name="Google Shape;152;g62899f384e_47_11"/>
          <p:cNvSpPr txBox="1"/>
          <p:nvPr/>
        </p:nvSpPr>
        <p:spPr>
          <a:xfrm>
            <a:off x="2546655" y="4151051"/>
            <a:ext cx="4049100" cy="900300"/>
          </a:xfrm>
          <a:prstGeom prst="rect">
            <a:avLst/>
          </a:prstGeom>
          <a:solidFill>
            <a:schemeClr val="accent6"/>
          </a:solidFill>
          <a:ln w="38100" cap="flat" cmpd="sng">
            <a:solidFill>
              <a:srgbClr val="000000"/>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Calibri"/>
                <a:ea typeface="Calibri"/>
                <a:cs typeface="Calibri"/>
                <a:sym typeface="Calibri"/>
              </a:rPr>
              <a:t>Analysis of Alternatives</a:t>
            </a:r>
            <a:endParaRPr sz="11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Calibri"/>
                <a:ea typeface="Calibri"/>
                <a:cs typeface="Calibri"/>
                <a:sym typeface="Calibri"/>
              </a:rPr>
              <a:t>Community of Practice (CoP) Plan</a:t>
            </a:r>
            <a:endParaRPr sz="11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Calibri"/>
                <a:ea typeface="Calibri"/>
                <a:cs typeface="Calibri"/>
                <a:sym typeface="Calibri"/>
              </a:rPr>
              <a:t>Capability Maturity Model &amp; Toolkit</a:t>
            </a:r>
            <a:endParaRPr sz="11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Calibri"/>
                <a:ea typeface="Calibri"/>
                <a:cs typeface="Calibri"/>
                <a:sym typeface="Calibri"/>
              </a:rPr>
              <a:t>Roadmap</a:t>
            </a:r>
            <a:endParaRPr sz="1100" b="0" i="0" u="none" strike="noStrike" cap="none" dirty="0">
              <a:solidFill>
                <a:srgbClr val="FFFFFF"/>
              </a:solidFill>
              <a:latin typeface="Arial"/>
              <a:ea typeface="Arial"/>
              <a:cs typeface="Arial"/>
              <a:sym typeface="Arial"/>
            </a:endParaRPr>
          </a:p>
        </p:txBody>
      </p:sp>
      <p:sp>
        <p:nvSpPr>
          <p:cNvPr id="153" name="Google Shape;153;g62899f384e_47_11"/>
          <p:cNvSpPr/>
          <p:nvPr/>
        </p:nvSpPr>
        <p:spPr>
          <a:xfrm>
            <a:off x="226725" y="833313"/>
            <a:ext cx="8419500" cy="6231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dirty="0">
                <a:solidFill>
                  <a:schemeClr val="dk1"/>
                </a:solidFill>
                <a:latin typeface="Calibri"/>
                <a:ea typeface="Calibri"/>
                <a:cs typeface="Calibri"/>
                <a:sym typeface="Calibri"/>
              </a:rPr>
              <a:t>Using a Human Centered Design methodology, the project team developed and implemented the following three-pronged approach to better understand the current state of the IHS HIT systems and the unique needs of the users that it serves.</a:t>
            </a:r>
            <a:endParaRPr sz="1100" b="0" i="0" u="none" strike="noStrike" cap="none" dirty="0">
              <a:solidFill>
                <a:srgbClr val="000000"/>
              </a:solidFill>
              <a:latin typeface="Arial"/>
              <a:ea typeface="Arial"/>
              <a:cs typeface="Arial"/>
              <a:sym typeface="Arial"/>
            </a:endParaRPr>
          </a:p>
        </p:txBody>
      </p:sp>
      <p:sp>
        <p:nvSpPr>
          <p:cNvPr id="154" name="Google Shape;154;g62899f384e_47_11"/>
          <p:cNvSpPr txBox="1"/>
          <p:nvPr/>
        </p:nvSpPr>
        <p:spPr>
          <a:xfrm>
            <a:off x="3534488" y="1715315"/>
            <a:ext cx="20058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Understand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System Capabilities</a:t>
            </a:r>
            <a:endParaRPr sz="1100" b="0" i="0" u="none" strike="noStrike" cap="none" dirty="0">
              <a:solidFill>
                <a:srgbClr val="000000"/>
              </a:solidFill>
              <a:latin typeface="Arial"/>
              <a:ea typeface="Arial"/>
              <a:cs typeface="Arial"/>
              <a:sym typeface="Arial"/>
            </a:endParaRPr>
          </a:p>
        </p:txBody>
      </p:sp>
      <p:sp>
        <p:nvSpPr>
          <p:cNvPr id="155" name="Google Shape;155;g62899f384e_47_11"/>
          <p:cNvSpPr txBox="1"/>
          <p:nvPr/>
        </p:nvSpPr>
        <p:spPr>
          <a:xfrm>
            <a:off x="6332132" y="1791515"/>
            <a:ext cx="21924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Determine Options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&amp; Best Practices</a:t>
            </a:r>
            <a:endParaRPr sz="1100" b="0" i="0" u="none" strike="noStrike" cap="none" dirty="0">
              <a:solidFill>
                <a:srgbClr val="000000"/>
              </a:solidFill>
              <a:latin typeface="Arial"/>
              <a:ea typeface="Arial"/>
              <a:cs typeface="Arial"/>
              <a:sym typeface="Arial"/>
            </a:endParaRPr>
          </a:p>
        </p:txBody>
      </p:sp>
      <p:sp>
        <p:nvSpPr>
          <p:cNvPr id="156" name="Google Shape;156;g62899f384e_47_1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Project Approach</a:t>
            </a:r>
            <a:endParaRPr dirty="0"/>
          </a:p>
        </p:txBody>
      </p:sp>
      <p:sp>
        <p:nvSpPr>
          <p:cNvPr id="157" name="Google Shape;157;g62899f384e_47_1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7</a:t>
            </a:fld>
            <a:endParaRPr sz="1000" dirty="0"/>
          </a:p>
        </p:txBody>
      </p:sp>
      <p:sp>
        <p:nvSpPr>
          <p:cNvPr id="158" name="Google Shape;158;g62899f384e_47_11"/>
          <p:cNvSpPr txBox="1"/>
          <p:nvPr/>
        </p:nvSpPr>
        <p:spPr>
          <a:xfrm>
            <a:off x="3419096" y="3108964"/>
            <a:ext cx="2304300" cy="2769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Legacy System Evaluation</a:t>
            </a: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g62899f384e_47_51"/>
          <p:cNvGrpSpPr/>
          <p:nvPr/>
        </p:nvGrpSpPr>
        <p:grpSpPr>
          <a:xfrm>
            <a:off x="2352450" y="790229"/>
            <a:ext cx="6712333" cy="4136343"/>
            <a:chOff x="-137393" y="38533"/>
            <a:chExt cx="8949777" cy="5316637"/>
          </a:xfrm>
        </p:grpSpPr>
        <p:pic>
          <p:nvPicPr>
            <p:cNvPr id="164" name="Google Shape;164;g62899f384e_47_51"/>
            <p:cNvPicPr preferRelativeResize="0"/>
            <p:nvPr/>
          </p:nvPicPr>
          <p:blipFill rotWithShape="1">
            <a:blip r:embed="rId3">
              <a:alphaModFix/>
            </a:blip>
            <a:srcRect/>
            <a:stretch/>
          </p:blipFill>
          <p:spPr>
            <a:xfrm>
              <a:off x="2522676" y="1039752"/>
              <a:ext cx="5077968" cy="3243072"/>
            </a:xfrm>
            <a:prstGeom prst="rect">
              <a:avLst/>
            </a:prstGeom>
            <a:noFill/>
            <a:ln>
              <a:noFill/>
            </a:ln>
          </p:spPr>
        </p:pic>
        <p:sp>
          <p:nvSpPr>
            <p:cNvPr id="165" name="Google Shape;165;g62899f384e_47_51"/>
            <p:cNvSpPr/>
            <p:nvPr/>
          </p:nvSpPr>
          <p:spPr>
            <a:xfrm>
              <a:off x="4045131" y="3139176"/>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 name="Google Shape;166;g62899f384e_47_51"/>
            <p:cNvSpPr/>
            <p:nvPr/>
          </p:nvSpPr>
          <p:spPr>
            <a:xfrm>
              <a:off x="3777417" y="2976595"/>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7" name="Google Shape;167;g62899f384e_47_51"/>
            <p:cNvSpPr/>
            <p:nvPr/>
          </p:nvSpPr>
          <p:spPr>
            <a:xfrm>
              <a:off x="4907819" y="2976595"/>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8" name="Google Shape;168;g62899f384e_47_51"/>
            <p:cNvSpPr/>
            <p:nvPr/>
          </p:nvSpPr>
          <p:spPr>
            <a:xfrm>
              <a:off x="3629044" y="3416695"/>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9" name="Google Shape;169;g62899f384e_47_51"/>
            <p:cNvSpPr/>
            <p:nvPr/>
          </p:nvSpPr>
          <p:spPr>
            <a:xfrm>
              <a:off x="3631754" y="3170995"/>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0" name="Google Shape;170;g62899f384e_47_51"/>
            <p:cNvSpPr/>
            <p:nvPr/>
          </p:nvSpPr>
          <p:spPr>
            <a:xfrm>
              <a:off x="3901641" y="3062264"/>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1" name="Google Shape;171;g62899f384e_47_51"/>
            <p:cNvSpPr/>
            <p:nvPr/>
          </p:nvSpPr>
          <p:spPr>
            <a:xfrm>
              <a:off x="3508644" y="3321013"/>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72;g62899f384e_47_51"/>
            <p:cNvSpPr/>
            <p:nvPr/>
          </p:nvSpPr>
          <p:spPr>
            <a:xfrm>
              <a:off x="4441691" y="1864260"/>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3" name="Google Shape;173;g62899f384e_47_51"/>
            <p:cNvSpPr/>
            <p:nvPr/>
          </p:nvSpPr>
          <p:spPr>
            <a:xfrm>
              <a:off x="4540121" y="1950351"/>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4" name="Google Shape;174;g62899f384e_47_51"/>
            <p:cNvSpPr/>
            <p:nvPr/>
          </p:nvSpPr>
          <p:spPr>
            <a:xfrm>
              <a:off x="5537047" y="1696542"/>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5" name="Google Shape;175;g62899f384e_47_51"/>
            <p:cNvSpPr/>
            <p:nvPr/>
          </p:nvSpPr>
          <p:spPr>
            <a:xfrm>
              <a:off x="6079205" y="171340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6" name="Google Shape;176;g62899f384e_47_51"/>
            <p:cNvSpPr/>
            <p:nvPr/>
          </p:nvSpPr>
          <p:spPr>
            <a:xfrm>
              <a:off x="5062105" y="3062264"/>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 name="Google Shape;177;g62899f384e_47_51"/>
            <p:cNvSpPr/>
            <p:nvPr/>
          </p:nvSpPr>
          <p:spPr>
            <a:xfrm>
              <a:off x="4045131" y="2873769"/>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178" name="Google Shape;178;g62899f384e_47_51"/>
            <p:cNvCxnSpPr>
              <a:stCxn id="169" idx="1"/>
            </p:cNvCxnSpPr>
            <p:nvPr/>
          </p:nvCxnSpPr>
          <p:spPr>
            <a:xfrm flipH="1">
              <a:off x="2712554" y="3210246"/>
              <a:ext cx="919200" cy="131100"/>
            </a:xfrm>
            <a:prstGeom prst="straightConnector1">
              <a:avLst/>
            </a:prstGeom>
            <a:noFill/>
            <a:ln w="19050" cap="flat" cmpd="sng">
              <a:solidFill>
                <a:srgbClr val="000000"/>
              </a:solidFill>
              <a:prstDash val="solid"/>
              <a:round/>
              <a:headEnd type="none" w="sm" len="sm"/>
              <a:tailEnd type="none" w="sm" len="sm"/>
            </a:ln>
          </p:spPr>
        </p:cxnSp>
        <p:cxnSp>
          <p:nvCxnSpPr>
            <p:cNvPr id="179" name="Google Shape;179;g62899f384e_47_51"/>
            <p:cNvCxnSpPr>
              <a:stCxn id="171" idx="1"/>
            </p:cNvCxnSpPr>
            <p:nvPr/>
          </p:nvCxnSpPr>
          <p:spPr>
            <a:xfrm rot="10800000">
              <a:off x="2712744" y="3341364"/>
              <a:ext cx="795900" cy="18900"/>
            </a:xfrm>
            <a:prstGeom prst="straightConnector1">
              <a:avLst/>
            </a:prstGeom>
            <a:noFill/>
            <a:ln w="19050" cap="flat" cmpd="sng">
              <a:solidFill>
                <a:srgbClr val="000000"/>
              </a:solidFill>
              <a:prstDash val="solid"/>
              <a:round/>
              <a:headEnd type="none" w="sm" len="sm"/>
              <a:tailEnd type="none" w="sm" len="sm"/>
            </a:ln>
          </p:spPr>
        </p:cxnSp>
        <p:sp>
          <p:nvSpPr>
            <p:cNvPr id="180" name="Google Shape;180;g62899f384e_47_51"/>
            <p:cNvSpPr txBox="1"/>
            <p:nvPr/>
          </p:nvSpPr>
          <p:spPr>
            <a:xfrm>
              <a:off x="1246585" y="3079713"/>
              <a:ext cx="1522500" cy="12999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PHOENIX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Phoenix Indian Medical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Whiteriver Service Unit</a:t>
              </a:r>
              <a:endParaRPr sz="800" b="0" i="0" u="none" strike="noStrike" cap="none" dirty="0">
                <a:solidFill>
                  <a:srgbClr val="000000"/>
                </a:solidFill>
                <a:latin typeface="Proxima Nova"/>
                <a:ea typeface="Proxima Nova"/>
                <a:cs typeface="Proxima Nova"/>
                <a:sym typeface="Proxima Nova"/>
              </a:endParaRPr>
            </a:p>
          </p:txBody>
        </p:sp>
        <p:cxnSp>
          <p:nvCxnSpPr>
            <p:cNvPr id="181" name="Google Shape;181;g62899f384e_47_51"/>
            <p:cNvCxnSpPr/>
            <p:nvPr/>
          </p:nvCxnSpPr>
          <p:spPr>
            <a:xfrm flipH="1">
              <a:off x="3714818" y="3113207"/>
              <a:ext cx="266000" cy="944160"/>
            </a:xfrm>
            <a:prstGeom prst="straightConnector1">
              <a:avLst/>
            </a:prstGeom>
            <a:noFill/>
            <a:ln w="19050" cap="flat" cmpd="sng">
              <a:solidFill>
                <a:srgbClr val="000000"/>
              </a:solidFill>
              <a:prstDash val="solid"/>
              <a:round/>
              <a:headEnd type="none" w="sm" len="sm"/>
              <a:tailEnd type="none" w="sm" len="sm"/>
            </a:ln>
          </p:spPr>
        </p:cxnSp>
        <p:cxnSp>
          <p:nvCxnSpPr>
            <p:cNvPr id="182" name="Google Shape;182;g62899f384e_47_51"/>
            <p:cNvCxnSpPr/>
            <p:nvPr/>
          </p:nvCxnSpPr>
          <p:spPr>
            <a:xfrm flipH="1">
              <a:off x="3726871" y="3245245"/>
              <a:ext cx="351400" cy="812000"/>
            </a:xfrm>
            <a:prstGeom prst="straightConnector1">
              <a:avLst/>
            </a:prstGeom>
            <a:noFill/>
            <a:ln w="19050" cap="flat" cmpd="sng">
              <a:solidFill>
                <a:srgbClr val="000000"/>
              </a:solidFill>
              <a:prstDash val="solid"/>
              <a:round/>
              <a:headEnd type="none" w="sm" len="sm"/>
              <a:tailEnd type="none" w="sm" len="sm"/>
            </a:ln>
          </p:spPr>
        </p:cxnSp>
        <p:cxnSp>
          <p:nvCxnSpPr>
            <p:cNvPr id="183" name="Google Shape;183;g62899f384e_47_51"/>
            <p:cNvCxnSpPr/>
            <p:nvPr/>
          </p:nvCxnSpPr>
          <p:spPr>
            <a:xfrm flipH="1">
              <a:off x="3730886" y="2976595"/>
              <a:ext cx="343280" cy="1080800"/>
            </a:xfrm>
            <a:prstGeom prst="straightConnector1">
              <a:avLst/>
            </a:prstGeom>
            <a:noFill/>
            <a:ln w="19050" cap="flat" cmpd="sng">
              <a:solidFill>
                <a:srgbClr val="000000"/>
              </a:solidFill>
              <a:prstDash val="solid"/>
              <a:round/>
              <a:headEnd type="none" w="sm" len="sm"/>
              <a:tailEnd type="none" w="sm" len="sm"/>
            </a:ln>
          </p:spPr>
        </p:cxnSp>
        <p:sp>
          <p:nvSpPr>
            <p:cNvPr id="184" name="Google Shape;184;g62899f384e_47_51"/>
            <p:cNvSpPr txBox="1"/>
            <p:nvPr/>
          </p:nvSpPr>
          <p:spPr>
            <a:xfrm>
              <a:off x="1482646" y="4084419"/>
              <a:ext cx="1428300" cy="8664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TUCSON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Pascua Yaqui Yoeme Health Center</a:t>
              </a:r>
              <a:endParaRPr sz="800" b="0" i="0" u="none" strike="noStrike" cap="none" dirty="0">
                <a:solidFill>
                  <a:srgbClr val="000000"/>
                </a:solidFill>
                <a:latin typeface="Proxima Nova"/>
                <a:ea typeface="Proxima Nova"/>
                <a:cs typeface="Proxima Nova"/>
                <a:sym typeface="Proxima Nova"/>
              </a:endParaRPr>
            </a:p>
          </p:txBody>
        </p:sp>
        <p:cxnSp>
          <p:nvCxnSpPr>
            <p:cNvPr id="185" name="Google Shape;185;g62899f384e_47_51"/>
            <p:cNvCxnSpPr/>
            <p:nvPr/>
          </p:nvCxnSpPr>
          <p:spPr>
            <a:xfrm flipH="1">
              <a:off x="2611302" y="3477426"/>
              <a:ext cx="1038000" cy="746100"/>
            </a:xfrm>
            <a:prstGeom prst="straightConnector1">
              <a:avLst/>
            </a:prstGeom>
            <a:noFill/>
            <a:ln w="19050" cap="flat" cmpd="sng">
              <a:solidFill>
                <a:srgbClr val="000000"/>
              </a:solidFill>
              <a:prstDash val="solid"/>
              <a:round/>
              <a:headEnd type="none" w="sm" len="sm"/>
              <a:tailEnd type="none" w="sm" len="sm"/>
            </a:ln>
          </p:spPr>
        </p:cxnSp>
        <p:sp>
          <p:nvSpPr>
            <p:cNvPr id="186" name="Google Shape;186;g62899f384e_47_51"/>
            <p:cNvSpPr txBox="1"/>
            <p:nvPr/>
          </p:nvSpPr>
          <p:spPr>
            <a:xfrm>
              <a:off x="3035174" y="4055270"/>
              <a:ext cx="2600400" cy="12999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ALBUQUERQUE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Albuquerque Indian Health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Jicarilla Service Unit</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Zuni Comprehensive Health Center</a:t>
              </a:r>
              <a:endParaRPr sz="800" b="0" i="0" u="none" strike="noStrike" cap="none" dirty="0">
                <a:solidFill>
                  <a:srgbClr val="000000"/>
                </a:solidFill>
                <a:latin typeface="Proxima Nova"/>
                <a:ea typeface="Proxima Nova"/>
                <a:cs typeface="Proxima Nova"/>
                <a:sym typeface="Proxima Nova"/>
              </a:endParaRPr>
            </a:p>
          </p:txBody>
        </p:sp>
        <p:sp>
          <p:nvSpPr>
            <p:cNvPr id="187" name="Google Shape;187;g62899f384e_47_51"/>
            <p:cNvSpPr txBox="1"/>
            <p:nvPr/>
          </p:nvSpPr>
          <p:spPr>
            <a:xfrm>
              <a:off x="1279681" y="2503076"/>
              <a:ext cx="1245600" cy="6981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NAVAJO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Crownpoint Service Unit</a:t>
              </a:r>
              <a:endParaRPr sz="800" b="0" i="0" u="none" strike="noStrike" cap="none" dirty="0">
                <a:solidFill>
                  <a:srgbClr val="000000"/>
                </a:solidFill>
                <a:latin typeface="Proxima Nova"/>
                <a:ea typeface="Proxima Nova"/>
                <a:cs typeface="Proxima Nova"/>
                <a:sym typeface="Proxima Nova"/>
              </a:endParaRPr>
            </a:p>
          </p:txBody>
        </p:sp>
        <p:cxnSp>
          <p:nvCxnSpPr>
            <p:cNvPr id="188" name="Google Shape;188;g62899f384e_47_51"/>
            <p:cNvCxnSpPr>
              <a:stCxn id="166" idx="1"/>
            </p:cNvCxnSpPr>
            <p:nvPr/>
          </p:nvCxnSpPr>
          <p:spPr>
            <a:xfrm rot="10800000">
              <a:off x="2406117" y="2868546"/>
              <a:ext cx="1371300" cy="147300"/>
            </a:xfrm>
            <a:prstGeom prst="straightConnector1">
              <a:avLst/>
            </a:prstGeom>
            <a:noFill/>
            <a:ln w="19050" cap="flat" cmpd="sng">
              <a:solidFill>
                <a:srgbClr val="000000"/>
              </a:solidFill>
              <a:prstDash val="solid"/>
              <a:round/>
              <a:headEnd type="none" w="sm" len="sm"/>
              <a:tailEnd type="none" w="sm" len="sm"/>
            </a:ln>
          </p:spPr>
        </p:cxnSp>
        <p:sp>
          <p:nvSpPr>
            <p:cNvPr id="189" name="Google Shape;189;g62899f384e_47_51"/>
            <p:cNvSpPr txBox="1"/>
            <p:nvPr/>
          </p:nvSpPr>
          <p:spPr>
            <a:xfrm>
              <a:off x="4300488" y="232213"/>
              <a:ext cx="1522360" cy="1023554"/>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GREAT PLAINS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Pine Ridge Service Unit</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Rapid City Service Unit</a:t>
              </a:r>
              <a:endParaRPr sz="800" b="0" i="0" u="none" strike="noStrike" cap="none" dirty="0">
                <a:solidFill>
                  <a:srgbClr val="000000"/>
                </a:solidFill>
                <a:latin typeface="Proxima Nova"/>
                <a:ea typeface="Proxima Nova"/>
                <a:cs typeface="Proxima Nova"/>
                <a:sym typeface="Proxima Nova"/>
              </a:endParaRPr>
            </a:p>
          </p:txBody>
        </p:sp>
        <p:sp>
          <p:nvSpPr>
            <p:cNvPr id="190" name="Google Shape;190;g62899f384e_47_51"/>
            <p:cNvSpPr txBox="1"/>
            <p:nvPr/>
          </p:nvSpPr>
          <p:spPr>
            <a:xfrm>
              <a:off x="5855672" y="323808"/>
              <a:ext cx="2116941" cy="69804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BEMIDJI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Forest County Potawatomi</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Grand Traverse Band of Ottawa &amp; Chippewa Indians</a:t>
              </a:r>
              <a:endParaRPr sz="800" b="0" i="0" u="none" strike="noStrike" cap="none" dirty="0">
                <a:solidFill>
                  <a:srgbClr val="000000"/>
                </a:solidFill>
                <a:latin typeface="Proxima Nova"/>
                <a:ea typeface="Proxima Nova"/>
                <a:cs typeface="Proxima Nova"/>
                <a:sym typeface="Proxima Nova"/>
              </a:endParaRPr>
            </a:p>
          </p:txBody>
        </p:sp>
        <p:sp>
          <p:nvSpPr>
            <p:cNvPr id="191" name="Google Shape;191;g62899f384e_47_51"/>
            <p:cNvSpPr txBox="1"/>
            <p:nvPr/>
          </p:nvSpPr>
          <p:spPr>
            <a:xfrm>
              <a:off x="6774819" y="3401682"/>
              <a:ext cx="1737600" cy="6981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OKLAHOMA CITY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Muscogee Creek Nation</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White Eagle - Ponca Nation</a:t>
              </a:r>
              <a:endParaRPr sz="800" b="0" i="0" u="none" strike="noStrike" cap="none" dirty="0">
                <a:solidFill>
                  <a:srgbClr val="000000"/>
                </a:solidFill>
                <a:latin typeface="Proxima Nova"/>
                <a:ea typeface="Proxima Nova"/>
                <a:cs typeface="Proxima Nova"/>
                <a:sym typeface="Proxima Nova"/>
              </a:endParaRPr>
            </a:p>
          </p:txBody>
        </p:sp>
        <p:cxnSp>
          <p:nvCxnSpPr>
            <p:cNvPr id="192" name="Google Shape;192;g62899f384e_47_51"/>
            <p:cNvCxnSpPr>
              <a:stCxn id="189" idx="2"/>
              <a:endCxn id="172" idx="0"/>
            </p:cNvCxnSpPr>
            <p:nvPr/>
          </p:nvCxnSpPr>
          <p:spPr>
            <a:xfrm flipH="1">
              <a:off x="4490768" y="1255767"/>
              <a:ext cx="570900" cy="608400"/>
            </a:xfrm>
            <a:prstGeom prst="straightConnector1">
              <a:avLst/>
            </a:prstGeom>
            <a:noFill/>
            <a:ln w="19050" cap="flat" cmpd="sng">
              <a:solidFill>
                <a:srgbClr val="000000"/>
              </a:solidFill>
              <a:prstDash val="solid"/>
              <a:round/>
              <a:headEnd type="none" w="sm" len="sm"/>
              <a:tailEnd type="none" w="sm" len="sm"/>
            </a:ln>
          </p:spPr>
        </p:cxnSp>
        <p:cxnSp>
          <p:nvCxnSpPr>
            <p:cNvPr id="193" name="Google Shape;193;g62899f384e_47_51"/>
            <p:cNvCxnSpPr>
              <a:stCxn id="189" idx="2"/>
              <a:endCxn id="173" idx="0"/>
            </p:cNvCxnSpPr>
            <p:nvPr/>
          </p:nvCxnSpPr>
          <p:spPr>
            <a:xfrm flipH="1">
              <a:off x="4589168" y="1255767"/>
              <a:ext cx="472500" cy="694500"/>
            </a:xfrm>
            <a:prstGeom prst="straightConnector1">
              <a:avLst/>
            </a:prstGeom>
            <a:noFill/>
            <a:ln w="19050" cap="flat" cmpd="sng">
              <a:solidFill>
                <a:srgbClr val="000000"/>
              </a:solidFill>
              <a:prstDash val="solid"/>
              <a:round/>
              <a:headEnd type="none" w="sm" len="sm"/>
              <a:tailEnd type="none" w="sm" len="sm"/>
            </a:ln>
          </p:spPr>
        </p:cxnSp>
        <p:cxnSp>
          <p:nvCxnSpPr>
            <p:cNvPr id="194" name="Google Shape;194;g62899f384e_47_51"/>
            <p:cNvCxnSpPr>
              <a:endCxn id="174" idx="4"/>
            </p:cNvCxnSpPr>
            <p:nvPr/>
          </p:nvCxnSpPr>
          <p:spPr>
            <a:xfrm flipH="1">
              <a:off x="5635607" y="978893"/>
              <a:ext cx="519300" cy="756900"/>
            </a:xfrm>
            <a:prstGeom prst="straightConnector1">
              <a:avLst/>
            </a:prstGeom>
            <a:noFill/>
            <a:ln w="19050" cap="flat" cmpd="sng">
              <a:solidFill>
                <a:srgbClr val="000000"/>
              </a:solidFill>
              <a:prstDash val="solid"/>
              <a:round/>
              <a:headEnd type="none" w="sm" len="sm"/>
              <a:tailEnd type="none" w="sm" len="sm"/>
            </a:ln>
          </p:spPr>
        </p:cxnSp>
        <p:cxnSp>
          <p:nvCxnSpPr>
            <p:cNvPr id="195" name="Google Shape;195;g62899f384e_47_51"/>
            <p:cNvCxnSpPr/>
            <p:nvPr/>
          </p:nvCxnSpPr>
          <p:spPr>
            <a:xfrm flipH="1">
              <a:off x="6101821" y="978783"/>
              <a:ext cx="53200" cy="734720"/>
            </a:xfrm>
            <a:prstGeom prst="straightConnector1">
              <a:avLst/>
            </a:prstGeom>
            <a:noFill/>
            <a:ln w="19050" cap="flat" cmpd="sng">
              <a:solidFill>
                <a:srgbClr val="000000"/>
              </a:solidFill>
              <a:prstDash val="solid"/>
              <a:round/>
              <a:headEnd type="none" w="sm" len="sm"/>
              <a:tailEnd type="none" w="sm" len="sm"/>
            </a:ln>
          </p:spPr>
        </p:cxnSp>
        <p:cxnSp>
          <p:nvCxnSpPr>
            <p:cNvPr id="196" name="Google Shape;196;g62899f384e_47_51"/>
            <p:cNvCxnSpPr/>
            <p:nvPr/>
          </p:nvCxnSpPr>
          <p:spPr>
            <a:xfrm>
              <a:off x="5160536" y="3158689"/>
              <a:ext cx="1734040" cy="439600"/>
            </a:xfrm>
            <a:prstGeom prst="straightConnector1">
              <a:avLst/>
            </a:prstGeom>
            <a:noFill/>
            <a:ln w="19050" cap="flat" cmpd="sng">
              <a:solidFill>
                <a:srgbClr val="000000"/>
              </a:solidFill>
              <a:prstDash val="solid"/>
              <a:round/>
              <a:headEnd type="none" w="sm" len="sm"/>
              <a:tailEnd type="none" w="sm" len="sm"/>
            </a:ln>
          </p:spPr>
        </p:cxnSp>
        <p:cxnSp>
          <p:nvCxnSpPr>
            <p:cNvPr id="197" name="Google Shape;197;g62899f384e_47_51"/>
            <p:cNvCxnSpPr>
              <a:stCxn id="167" idx="4"/>
            </p:cNvCxnSpPr>
            <p:nvPr/>
          </p:nvCxnSpPr>
          <p:spPr>
            <a:xfrm>
              <a:off x="5006379" y="3015846"/>
              <a:ext cx="1878900" cy="572100"/>
            </a:xfrm>
            <a:prstGeom prst="straightConnector1">
              <a:avLst/>
            </a:prstGeom>
            <a:noFill/>
            <a:ln w="19050" cap="flat" cmpd="sng">
              <a:solidFill>
                <a:srgbClr val="000000"/>
              </a:solidFill>
              <a:prstDash val="solid"/>
              <a:round/>
              <a:headEnd type="none" w="sm" len="sm"/>
              <a:tailEnd type="none" w="sm" len="sm"/>
            </a:ln>
          </p:spPr>
        </p:cxnSp>
        <p:sp>
          <p:nvSpPr>
            <p:cNvPr id="198" name="Google Shape;198;g62899f384e_47_51"/>
            <p:cNvSpPr/>
            <p:nvPr/>
          </p:nvSpPr>
          <p:spPr>
            <a:xfrm>
              <a:off x="6575398" y="2770945"/>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9" name="Google Shape;199;g62899f384e_47_51"/>
            <p:cNvSpPr txBox="1"/>
            <p:nvPr/>
          </p:nvSpPr>
          <p:spPr>
            <a:xfrm>
              <a:off x="7105784" y="2106907"/>
              <a:ext cx="1706600" cy="69804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NASHVILLE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Cherokee Indian Hospital Association</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Kanvwotiyi Regional Treatment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Unity Healing Center</a:t>
              </a:r>
              <a:endParaRPr sz="800" b="0" i="0" u="none" strike="noStrike" cap="none" dirty="0">
                <a:solidFill>
                  <a:srgbClr val="000000"/>
                </a:solidFill>
                <a:latin typeface="Proxima Nova"/>
                <a:ea typeface="Proxima Nova"/>
                <a:cs typeface="Proxima Nova"/>
                <a:sym typeface="Proxima Nova"/>
              </a:endParaRPr>
            </a:p>
          </p:txBody>
        </p:sp>
        <p:cxnSp>
          <p:nvCxnSpPr>
            <p:cNvPr id="200" name="Google Shape;200;g62899f384e_47_51"/>
            <p:cNvCxnSpPr/>
            <p:nvPr/>
          </p:nvCxnSpPr>
          <p:spPr>
            <a:xfrm>
              <a:off x="6625798" y="2815339"/>
              <a:ext cx="760760" cy="94360"/>
            </a:xfrm>
            <a:prstGeom prst="straightConnector1">
              <a:avLst/>
            </a:prstGeom>
            <a:noFill/>
            <a:ln w="19050" cap="flat" cmpd="sng">
              <a:solidFill>
                <a:srgbClr val="000000"/>
              </a:solidFill>
              <a:prstDash val="solid"/>
              <a:round/>
              <a:headEnd type="none" w="sm" len="sm"/>
              <a:tailEnd type="none" w="sm" len="sm"/>
            </a:ln>
          </p:spPr>
        </p:cxnSp>
        <p:pic>
          <p:nvPicPr>
            <p:cNvPr id="201" name="Google Shape;201;g62899f384e_47_51"/>
            <p:cNvPicPr preferRelativeResize="0"/>
            <p:nvPr/>
          </p:nvPicPr>
          <p:blipFill rotWithShape="1">
            <a:blip r:embed="rId4">
              <a:alphaModFix/>
            </a:blip>
            <a:srcRect/>
            <a:stretch/>
          </p:blipFill>
          <p:spPr>
            <a:xfrm>
              <a:off x="124001" y="997684"/>
              <a:ext cx="1122584" cy="1122601"/>
            </a:xfrm>
            <a:prstGeom prst="rect">
              <a:avLst/>
            </a:prstGeom>
            <a:noFill/>
            <a:ln>
              <a:noFill/>
            </a:ln>
          </p:spPr>
        </p:pic>
        <p:sp>
          <p:nvSpPr>
            <p:cNvPr id="202" name="Google Shape;202;g62899f384e_47_51"/>
            <p:cNvSpPr/>
            <p:nvPr/>
          </p:nvSpPr>
          <p:spPr>
            <a:xfrm>
              <a:off x="2656493" y="217016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203" name="Google Shape;203;g62899f384e_47_51"/>
            <p:cNvCxnSpPr>
              <a:stCxn id="202" idx="1"/>
            </p:cNvCxnSpPr>
            <p:nvPr/>
          </p:nvCxnSpPr>
          <p:spPr>
            <a:xfrm rot="10800000">
              <a:off x="2436593" y="2170118"/>
              <a:ext cx="219900" cy="39300"/>
            </a:xfrm>
            <a:prstGeom prst="straightConnector1">
              <a:avLst/>
            </a:prstGeom>
            <a:noFill/>
            <a:ln w="19050" cap="flat" cmpd="sng">
              <a:solidFill>
                <a:srgbClr val="000000"/>
              </a:solidFill>
              <a:prstDash val="solid"/>
              <a:round/>
              <a:headEnd type="none" w="sm" len="sm"/>
              <a:tailEnd type="none" w="sm" len="sm"/>
            </a:ln>
          </p:spPr>
        </p:cxnSp>
        <p:sp>
          <p:nvSpPr>
            <p:cNvPr id="204" name="Google Shape;204;g62899f384e_47_51"/>
            <p:cNvSpPr txBox="1"/>
            <p:nvPr/>
          </p:nvSpPr>
          <p:spPr>
            <a:xfrm>
              <a:off x="1270566" y="1465972"/>
              <a:ext cx="1245600" cy="6981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CALIFORNIA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Round Valley Indian Health Center</a:t>
              </a:r>
              <a:endParaRPr sz="800" b="0" i="0" u="none" strike="noStrike" cap="none" dirty="0">
                <a:solidFill>
                  <a:srgbClr val="000000"/>
                </a:solidFill>
                <a:latin typeface="Proxima Nova"/>
                <a:ea typeface="Proxima Nova"/>
                <a:cs typeface="Proxima Nova"/>
                <a:sym typeface="Proxima Nova"/>
              </a:endParaRPr>
            </a:p>
          </p:txBody>
        </p:sp>
        <p:sp>
          <p:nvSpPr>
            <p:cNvPr id="205" name="Google Shape;205;g62899f384e_47_51"/>
            <p:cNvSpPr txBox="1"/>
            <p:nvPr/>
          </p:nvSpPr>
          <p:spPr>
            <a:xfrm>
              <a:off x="-137393" y="2255430"/>
              <a:ext cx="1371300" cy="6981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ALASKA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Alaska Native Medical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Chief Andrew Isaac Health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Dena’ina Wellness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Maniilaq Health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Sally Harvey Memorial Center</a:t>
              </a:r>
              <a:endParaRPr sz="800" b="0" i="0" u="none" strike="noStrike" cap="none" dirty="0">
                <a:solidFill>
                  <a:srgbClr val="000000"/>
                </a:solidFill>
                <a:latin typeface="Proxima Nova"/>
                <a:ea typeface="Proxima Nova"/>
                <a:cs typeface="Proxima Nova"/>
                <a:sym typeface="Proxima Nova"/>
              </a:endParaRPr>
            </a:p>
          </p:txBody>
        </p:sp>
        <p:sp>
          <p:nvSpPr>
            <p:cNvPr id="206" name="Google Shape;206;g62899f384e_47_51"/>
            <p:cNvSpPr/>
            <p:nvPr/>
          </p:nvSpPr>
          <p:spPr>
            <a:xfrm>
              <a:off x="522892" y="1598666"/>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7" name="Google Shape;207;g62899f384e_47_51"/>
            <p:cNvSpPr/>
            <p:nvPr/>
          </p:nvSpPr>
          <p:spPr>
            <a:xfrm>
              <a:off x="522892" y="137006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8" name="Google Shape;208;g62899f384e_47_51"/>
            <p:cNvSpPr/>
            <p:nvPr/>
          </p:nvSpPr>
          <p:spPr>
            <a:xfrm>
              <a:off x="249354" y="125576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9" name="Google Shape;209;g62899f384e_47_51"/>
            <p:cNvSpPr/>
            <p:nvPr/>
          </p:nvSpPr>
          <p:spPr>
            <a:xfrm>
              <a:off x="358770" y="125576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210" name="Google Shape;210;g62899f384e_47_51"/>
            <p:cNvCxnSpPr>
              <a:stCxn id="205" idx="0"/>
              <a:endCxn id="207" idx="3"/>
            </p:cNvCxnSpPr>
            <p:nvPr/>
          </p:nvCxnSpPr>
          <p:spPr>
            <a:xfrm rot="10800000" flipH="1">
              <a:off x="548257" y="1472730"/>
              <a:ext cx="54300" cy="782700"/>
            </a:xfrm>
            <a:prstGeom prst="straightConnector1">
              <a:avLst/>
            </a:prstGeom>
            <a:noFill/>
            <a:ln w="19050" cap="flat" cmpd="sng">
              <a:solidFill>
                <a:srgbClr val="000000"/>
              </a:solidFill>
              <a:prstDash val="solid"/>
              <a:round/>
              <a:headEnd type="none" w="sm" len="sm"/>
              <a:tailEnd type="none" w="sm" len="sm"/>
            </a:ln>
          </p:spPr>
        </p:cxnSp>
        <p:cxnSp>
          <p:nvCxnSpPr>
            <p:cNvPr id="211" name="Google Shape;211;g62899f384e_47_51"/>
            <p:cNvCxnSpPr>
              <a:stCxn id="205" idx="0"/>
            </p:cNvCxnSpPr>
            <p:nvPr/>
          </p:nvCxnSpPr>
          <p:spPr>
            <a:xfrm rot="10800000">
              <a:off x="532357" y="1541430"/>
              <a:ext cx="15900" cy="714000"/>
            </a:xfrm>
            <a:prstGeom prst="straightConnector1">
              <a:avLst/>
            </a:prstGeom>
            <a:noFill/>
            <a:ln w="19050" cap="flat" cmpd="sng">
              <a:solidFill>
                <a:srgbClr val="000000"/>
              </a:solidFill>
              <a:prstDash val="solid"/>
              <a:round/>
              <a:headEnd type="none" w="sm" len="sm"/>
              <a:tailEnd type="none" w="sm" len="sm"/>
            </a:ln>
          </p:spPr>
        </p:cxnSp>
        <p:cxnSp>
          <p:nvCxnSpPr>
            <p:cNvPr id="212" name="Google Shape;212;g62899f384e_47_51"/>
            <p:cNvCxnSpPr>
              <a:stCxn id="205" idx="0"/>
            </p:cNvCxnSpPr>
            <p:nvPr/>
          </p:nvCxnSpPr>
          <p:spPr>
            <a:xfrm rot="10800000">
              <a:off x="501157" y="1676130"/>
              <a:ext cx="47100" cy="579300"/>
            </a:xfrm>
            <a:prstGeom prst="straightConnector1">
              <a:avLst/>
            </a:prstGeom>
            <a:noFill/>
            <a:ln w="19050" cap="flat" cmpd="sng">
              <a:solidFill>
                <a:srgbClr val="000000"/>
              </a:solidFill>
              <a:prstDash val="solid"/>
              <a:round/>
              <a:headEnd type="none" w="sm" len="sm"/>
              <a:tailEnd type="none" w="sm" len="sm"/>
            </a:ln>
          </p:spPr>
        </p:cxnSp>
        <p:cxnSp>
          <p:nvCxnSpPr>
            <p:cNvPr id="213" name="Google Shape;213;g62899f384e_47_51"/>
            <p:cNvCxnSpPr>
              <a:stCxn id="205" idx="0"/>
              <a:endCxn id="209" idx="3"/>
            </p:cNvCxnSpPr>
            <p:nvPr/>
          </p:nvCxnSpPr>
          <p:spPr>
            <a:xfrm rot="10800000">
              <a:off x="438757" y="1358430"/>
              <a:ext cx="109500" cy="897000"/>
            </a:xfrm>
            <a:prstGeom prst="straightConnector1">
              <a:avLst/>
            </a:prstGeom>
            <a:noFill/>
            <a:ln w="19050" cap="flat" cmpd="sng">
              <a:solidFill>
                <a:srgbClr val="000000"/>
              </a:solidFill>
              <a:prstDash val="solid"/>
              <a:round/>
              <a:headEnd type="none" w="sm" len="sm"/>
              <a:tailEnd type="none" w="sm" len="sm"/>
            </a:ln>
          </p:spPr>
        </p:cxnSp>
        <p:cxnSp>
          <p:nvCxnSpPr>
            <p:cNvPr id="214" name="Google Shape;214;g62899f384e_47_51"/>
            <p:cNvCxnSpPr>
              <a:stCxn id="205" idx="0"/>
              <a:endCxn id="209" idx="1"/>
            </p:cNvCxnSpPr>
            <p:nvPr/>
          </p:nvCxnSpPr>
          <p:spPr>
            <a:xfrm rot="10800000">
              <a:off x="358657" y="1294830"/>
              <a:ext cx="189600" cy="960600"/>
            </a:xfrm>
            <a:prstGeom prst="straightConnector1">
              <a:avLst/>
            </a:prstGeom>
            <a:noFill/>
            <a:ln w="19050" cap="flat" cmpd="sng">
              <a:solidFill>
                <a:srgbClr val="000000"/>
              </a:solidFill>
              <a:prstDash val="solid"/>
              <a:round/>
              <a:headEnd type="none" w="sm" len="sm"/>
              <a:tailEnd type="none" w="sm" len="sm"/>
            </a:ln>
          </p:spPr>
        </p:cxnSp>
        <p:sp>
          <p:nvSpPr>
            <p:cNvPr id="215" name="Google Shape;215;g62899f384e_47_51"/>
            <p:cNvSpPr/>
            <p:nvPr/>
          </p:nvSpPr>
          <p:spPr>
            <a:xfrm>
              <a:off x="468185" y="171296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6" name="Google Shape;216;g62899f384e_47_51"/>
            <p:cNvSpPr/>
            <p:nvPr/>
          </p:nvSpPr>
          <p:spPr>
            <a:xfrm>
              <a:off x="3649314" y="1429210"/>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7" name="Google Shape;217;g62899f384e_47_51"/>
            <p:cNvSpPr/>
            <p:nvPr/>
          </p:nvSpPr>
          <p:spPr>
            <a:xfrm>
              <a:off x="4113401" y="1665871"/>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8" name="Google Shape;218;g62899f384e_47_51"/>
            <p:cNvSpPr txBox="1"/>
            <p:nvPr/>
          </p:nvSpPr>
          <p:spPr>
            <a:xfrm>
              <a:off x="2298149" y="38533"/>
              <a:ext cx="1864500" cy="6981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BILLINGS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Missoula Urban Indian Health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Northern Cheyenne Service Unit</a:t>
              </a:r>
              <a:endParaRPr sz="800" b="0" i="0" u="none" strike="noStrike" cap="none" dirty="0">
                <a:solidFill>
                  <a:srgbClr val="000000"/>
                </a:solidFill>
                <a:latin typeface="Proxima Nova"/>
                <a:ea typeface="Proxima Nova"/>
                <a:cs typeface="Proxima Nova"/>
                <a:sym typeface="Proxima Nova"/>
              </a:endParaRPr>
            </a:p>
          </p:txBody>
        </p:sp>
        <p:cxnSp>
          <p:nvCxnSpPr>
            <p:cNvPr id="219" name="Google Shape;219;g62899f384e_47_51"/>
            <p:cNvCxnSpPr>
              <a:endCxn id="216" idx="0"/>
            </p:cNvCxnSpPr>
            <p:nvPr/>
          </p:nvCxnSpPr>
          <p:spPr>
            <a:xfrm>
              <a:off x="3508694" y="1021510"/>
              <a:ext cx="189900" cy="407700"/>
            </a:xfrm>
            <a:prstGeom prst="straightConnector1">
              <a:avLst/>
            </a:prstGeom>
            <a:noFill/>
            <a:ln w="19050" cap="flat" cmpd="sng">
              <a:solidFill>
                <a:srgbClr val="000000"/>
              </a:solidFill>
              <a:prstDash val="solid"/>
              <a:round/>
              <a:headEnd type="none" w="sm" len="sm"/>
              <a:tailEnd type="none" w="sm" len="sm"/>
            </a:ln>
          </p:spPr>
        </p:cxnSp>
        <p:cxnSp>
          <p:nvCxnSpPr>
            <p:cNvPr id="220" name="Google Shape;220;g62899f384e_47_51"/>
            <p:cNvCxnSpPr>
              <a:endCxn id="217" idx="0"/>
            </p:cNvCxnSpPr>
            <p:nvPr/>
          </p:nvCxnSpPr>
          <p:spPr>
            <a:xfrm>
              <a:off x="3508681" y="997471"/>
              <a:ext cx="654000" cy="668400"/>
            </a:xfrm>
            <a:prstGeom prst="straightConnector1">
              <a:avLst/>
            </a:prstGeom>
            <a:noFill/>
            <a:ln w="19050" cap="flat" cmpd="sng">
              <a:solidFill>
                <a:srgbClr val="000000"/>
              </a:solidFill>
              <a:prstDash val="solid"/>
              <a:round/>
              <a:headEnd type="none" w="sm" len="sm"/>
              <a:tailEnd type="none" w="sm" len="sm"/>
            </a:ln>
          </p:spPr>
        </p:cxnSp>
        <p:sp>
          <p:nvSpPr>
            <p:cNvPr id="221" name="Google Shape;221;g62899f384e_47_51"/>
            <p:cNvSpPr txBox="1"/>
            <p:nvPr/>
          </p:nvSpPr>
          <p:spPr>
            <a:xfrm>
              <a:off x="969956" y="427862"/>
              <a:ext cx="1334700" cy="747900"/>
            </a:xfrm>
            <a:prstGeom prst="rect">
              <a:avLst/>
            </a:prstGeom>
            <a:noFill/>
            <a:ln>
              <a:noFill/>
            </a:ln>
          </p:spPr>
          <p:txBody>
            <a:bodyPr spcFirstLastPara="1" wrap="square" lIns="53525" tIns="53525" rIns="53525" bIns="535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US" sz="700" b="1" i="0" u="none" strike="noStrike" cap="none" dirty="0">
                  <a:solidFill>
                    <a:schemeClr val="dk1"/>
                  </a:solidFill>
                  <a:latin typeface="Proxima Nova"/>
                  <a:ea typeface="Proxima Nova"/>
                  <a:cs typeface="Proxima Nova"/>
                  <a:sym typeface="Proxima Nova"/>
                </a:rPr>
                <a:t>PORTLAND  AREA</a:t>
              </a:r>
              <a:endParaRPr sz="700" b="1" i="0" u="none" strike="noStrike" cap="none" dirty="0">
                <a:solidFill>
                  <a:schemeClr val="dk1"/>
                </a:solidFill>
                <a:latin typeface="Proxima Nova"/>
                <a:ea typeface="Proxima Nova"/>
                <a:cs typeface="Proxima Nova"/>
                <a:sym typeface="Proxima Nova"/>
              </a:endParaRPr>
            </a:p>
            <a:p>
              <a:pPr marL="177800" marR="0" lvl="0" indent="-82550" algn="l" rtl="0">
                <a:lnSpc>
                  <a:spcPct val="100000"/>
                </a:lnSpc>
                <a:spcBef>
                  <a:spcPts val="0"/>
                </a:spcBef>
                <a:spcAft>
                  <a:spcPts val="0"/>
                </a:spcAft>
                <a:buClr>
                  <a:schemeClr val="dk1"/>
                </a:buClr>
                <a:buSzPts val="700"/>
                <a:buFont typeface="Proxima Nova"/>
                <a:buChar char="●"/>
              </a:pPr>
              <a:r>
                <a:rPr lang="en-US" sz="800" b="0" i="0" u="none" strike="noStrike" cap="none" dirty="0">
                  <a:solidFill>
                    <a:schemeClr val="dk1"/>
                  </a:solidFill>
                  <a:latin typeface="Proxima Nova"/>
                  <a:ea typeface="Proxima Nova"/>
                  <a:cs typeface="Proxima Nova"/>
                  <a:sym typeface="Proxima Nova"/>
                </a:rPr>
                <a:t>Native American Rehabilitation Association of the Northwest</a:t>
              </a:r>
              <a:endParaRPr sz="800" b="0" i="0" u="none" strike="noStrike" cap="none" dirty="0">
                <a:solidFill>
                  <a:schemeClr val="dk1"/>
                </a:solidFill>
                <a:latin typeface="Proxima Nova"/>
                <a:ea typeface="Proxima Nova"/>
                <a:cs typeface="Proxima Nova"/>
                <a:sym typeface="Proxima Nova"/>
              </a:endParaRPr>
            </a:p>
          </p:txBody>
        </p:sp>
        <p:sp>
          <p:nvSpPr>
            <p:cNvPr id="222" name="Google Shape;222;g62899f384e_47_51"/>
            <p:cNvSpPr/>
            <p:nvPr/>
          </p:nvSpPr>
          <p:spPr>
            <a:xfrm>
              <a:off x="2824572" y="1473118"/>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223" name="Google Shape;223;g62899f384e_47_51"/>
            <p:cNvCxnSpPr>
              <a:endCxn id="222" idx="0"/>
            </p:cNvCxnSpPr>
            <p:nvPr/>
          </p:nvCxnSpPr>
          <p:spPr>
            <a:xfrm>
              <a:off x="2187752" y="1307218"/>
              <a:ext cx="686100" cy="165900"/>
            </a:xfrm>
            <a:prstGeom prst="straightConnector1">
              <a:avLst/>
            </a:prstGeom>
            <a:noFill/>
            <a:ln w="19050" cap="flat" cmpd="sng">
              <a:solidFill>
                <a:srgbClr val="000000"/>
              </a:solidFill>
              <a:prstDash val="solid"/>
              <a:round/>
              <a:headEnd type="none" w="sm" len="sm"/>
              <a:tailEnd type="none" w="sm" len="sm"/>
            </a:ln>
          </p:spPr>
        </p:cxnSp>
      </p:grpSp>
      <p:sp>
        <p:nvSpPr>
          <p:cNvPr id="224" name="Google Shape;224;g62899f384e_47_5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Breadth of Data Collected</a:t>
            </a:r>
            <a:endParaRPr dirty="0"/>
          </a:p>
        </p:txBody>
      </p:sp>
      <p:graphicFrame>
        <p:nvGraphicFramePr>
          <p:cNvPr id="225" name="Google Shape;225;g62899f384e_47_51"/>
          <p:cNvGraphicFramePr/>
          <p:nvPr/>
        </p:nvGraphicFramePr>
        <p:xfrm>
          <a:off x="547725" y="843485"/>
          <a:ext cx="1595425" cy="4194000"/>
        </p:xfrm>
        <a:graphic>
          <a:graphicData uri="http://schemas.openxmlformats.org/drawingml/2006/table">
            <a:tbl>
              <a:tblPr>
                <a:noFill/>
                <a:tableStyleId>{922A83FD-A37E-4CD5-AF16-567C7BBCAA52}</a:tableStyleId>
              </a:tblPr>
              <a:tblGrid>
                <a:gridCol w="1595425">
                  <a:extLst>
                    <a:ext uri="{9D8B030D-6E8A-4147-A177-3AD203B41FA5}">
                      <a16:colId xmlns:a16="http://schemas.microsoft.com/office/drawing/2014/main" val="20000"/>
                    </a:ext>
                  </a:extLst>
                </a:gridCol>
              </a:tblGrid>
              <a:tr h="1163725">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chemeClr val="accent1"/>
                          </a:solidFill>
                          <a:latin typeface="Calibri"/>
                          <a:ea typeface="Calibri"/>
                          <a:cs typeface="Calibri"/>
                          <a:sym typeface="Calibri"/>
                        </a:rPr>
                        <a:t>25</a:t>
                      </a:r>
                      <a:endParaRPr sz="1500" b="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Site/ Facility Visits to engage with</a:t>
                      </a:r>
                      <a:endParaRPr sz="1100" u="none" strike="noStrike" cap="none" dirty="0">
                        <a:solidFill>
                          <a:schemeClr val="dk1"/>
                        </a:solidFill>
                      </a:endParaRPr>
                    </a:p>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rgbClr val="8E0019"/>
                          </a:solidFill>
                          <a:latin typeface="Calibri"/>
                          <a:ea typeface="Calibri"/>
                          <a:cs typeface="Calibri"/>
                          <a:sym typeface="Calibri"/>
                        </a:rPr>
                        <a:t>450</a:t>
                      </a:r>
                      <a:endParaRPr sz="1100" u="none" strike="noStrike" cap="none" dirty="0">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site personnel</a:t>
                      </a:r>
                      <a:endParaRPr sz="1400" u="none" strike="noStrike" cap="none" dirty="0"/>
                    </a:p>
                  </a:txBody>
                  <a:tcPr marL="91425" marR="91425" marT="91425" marB="91425">
                    <a:solidFill>
                      <a:srgbClr val="D0E0E3"/>
                    </a:solidFill>
                  </a:tcPr>
                </a:tc>
                <a:extLst>
                  <a:ext uri="{0D108BD9-81ED-4DB2-BD59-A6C34878D82A}">
                    <a16:rowId xmlns:a16="http://schemas.microsoft.com/office/drawing/2014/main" val="10000"/>
                  </a:ext>
                </a:extLst>
              </a:tr>
              <a:tr h="933275">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chemeClr val="accent1"/>
                          </a:solidFill>
                          <a:latin typeface="Calibri"/>
                          <a:ea typeface="Calibri"/>
                          <a:cs typeface="Calibri"/>
                          <a:sym typeface="Calibri"/>
                        </a:rPr>
                        <a:t>13</a:t>
                      </a:r>
                      <a:endParaRPr sz="1500" b="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Virtual focus sessions with members of national workgroups</a:t>
                      </a:r>
                      <a:endParaRPr sz="1400" u="none" strike="noStrike" cap="none" dirty="0"/>
                    </a:p>
                  </a:txBody>
                  <a:tcPr marL="91425" marR="91425" marT="91425" marB="91425">
                    <a:solidFill>
                      <a:srgbClr val="D0E0E3"/>
                    </a:solidFill>
                  </a:tcPr>
                </a:tc>
                <a:extLst>
                  <a:ext uri="{0D108BD9-81ED-4DB2-BD59-A6C34878D82A}">
                    <a16:rowId xmlns:a16="http://schemas.microsoft.com/office/drawing/2014/main" val="10001"/>
                  </a:ext>
                </a:extLst>
              </a:tr>
              <a:tr h="760450">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chemeClr val="accent1"/>
                          </a:solidFill>
                          <a:latin typeface="Calibri"/>
                          <a:ea typeface="Calibri"/>
                          <a:cs typeface="Calibri"/>
                          <a:sym typeface="Calibri"/>
                        </a:rPr>
                        <a:t>5</a:t>
                      </a:r>
                      <a:endParaRPr sz="1500" b="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Conferences, </a:t>
                      </a:r>
                      <a:endParaRPr sz="1100" u="none" strike="noStrike" cap="none" dirty="0">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national and Tribal</a:t>
                      </a:r>
                      <a:endParaRPr sz="1400" u="none" strike="noStrike" cap="none" dirty="0"/>
                    </a:p>
                  </a:txBody>
                  <a:tcPr marL="91425" marR="91425" marT="91425" marB="91425">
                    <a:solidFill>
                      <a:srgbClr val="D0E0E3"/>
                    </a:solidFill>
                  </a:tcPr>
                </a:tc>
                <a:extLst>
                  <a:ext uri="{0D108BD9-81ED-4DB2-BD59-A6C34878D82A}">
                    <a16:rowId xmlns:a16="http://schemas.microsoft.com/office/drawing/2014/main" val="10002"/>
                  </a:ext>
                </a:extLst>
              </a:tr>
              <a:tr h="1336550">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chemeClr val="accent1"/>
                          </a:solidFill>
                          <a:latin typeface="Calibri"/>
                          <a:ea typeface="Calibri"/>
                          <a:cs typeface="Calibri"/>
                          <a:sym typeface="Calibri"/>
                        </a:rPr>
                        <a:t>1,877</a:t>
                      </a:r>
                      <a:endParaRPr sz="1500" b="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Responses from</a:t>
                      </a:r>
                      <a:endParaRPr sz="1100" u="none" strike="noStrike" cap="none" dirty="0">
                        <a:solidFill>
                          <a:schemeClr val="dk1"/>
                        </a:solidFill>
                      </a:endParaRPr>
                    </a:p>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rgbClr val="8E0019"/>
                          </a:solidFill>
                          <a:latin typeface="Calibri"/>
                          <a:ea typeface="Calibri"/>
                          <a:cs typeface="Calibri"/>
                          <a:sym typeface="Calibri"/>
                        </a:rPr>
                        <a:t>240</a:t>
                      </a:r>
                      <a:endParaRPr sz="1100" u="none" strike="noStrike" cap="none" dirty="0">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I/T/U facilities through a Data Call and emails from site personnel</a:t>
                      </a:r>
                      <a:endParaRPr sz="1400" u="none" strike="noStrike" cap="none" dirty="0"/>
                    </a:p>
                  </a:txBody>
                  <a:tcPr marL="91425" marR="91425" marT="91425" marB="91425">
                    <a:solidFill>
                      <a:srgbClr val="D0E0E3"/>
                    </a:solidFill>
                  </a:tcPr>
                </a:tc>
                <a:extLst>
                  <a:ext uri="{0D108BD9-81ED-4DB2-BD59-A6C34878D82A}">
                    <a16:rowId xmlns:a16="http://schemas.microsoft.com/office/drawing/2014/main" val="10003"/>
                  </a:ext>
                </a:extLst>
              </a:tr>
            </a:tbl>
          </a:graphicData>
        </a:graphic>
      </p:graphicFrame>
      <p:sp>
        <p:nvSpPr>
          <p:cNvPr id="226" name="Google Shape;226;g62899f384e_47_5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8</a:t>
            </a:fld>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62899f384e_0_39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textRoundtripDataId="4"/>
                  </a:ext>
                </a:extLst>
              </a:rPr>
              <a:t>Early / Previous HCD Experience in IHS?</a:t>
            </a:r>
            <a:endParaRPr dirty="0"/>
          </a:p>
        </p:txBody>
      </p:sp>
      <p:sp>
        <p:nvSpPr>
          <p:cNvPr id="233" name="Google Shape;233;g62899f384e_0_397"/>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1200"/>
              </a:spcBef>
              <a:spcAft>
                <a:spcPts val="0"/>
              </a:spcAft>
              <a:buSzPts val="1400"/>
              <a:buChar char="●"/>
            </a:pPr>
            <a:r>
              <a:rPr lang="en-US" dirty="0"/>
              <a:t>Engagement with Human Factors International (HFI) was facilitated by IHS in 2004.</a:t>
            </a:r>
            <a:endParaRPr dirty="0"/>
          </a:p>
          <a:p>
            <a:pPr marL="914400" lvl="1" indent="-317500" algn="l" rtl="0">
              <a:lnSpc>
                <a:spcPct val="100000"/>
              </a:lnSpc>
              <a:spcBef>
                <a:spcPts val="0"/>
              </a:spcBef>
              <a:spcAft>
                <a:spcPts val="0"/>
              </a:spcAft>
              <a:buSzPts val="1400"/>
              <a:buChar char="○"/>
            </a:pPr>
            <a:r>
              <a:rPr lang="en-US" dirty="0"/>
              <a:t>HCD testing of KIOSKS</a:t>
            </a:r>
            <a:endParaRPr dirty="0"/>
          </a:p>
          <a:p>
            <a:pPr marL="457200" lvl="0" indent="-317500" algn="l" rtl="0">
              <a:lnSpc>
                <a:spcPct val="100000"/>
              </a:lnSpc>
              <a:spcBef>
                <a:spcPts val="0"/>
              </a:spcBef>
              <a:spcAft>
                <a:spcPts val="0"/>
              </a:spcAft>
              <a:buSzPts val="1400"/>
              <a:buChar char="●"/>
            </a:pPr>
            <a:r>
              <a:rPr lang="en-US" dirty="0"/>
              <a:t>Cognitive Engineering and Human Factors Exports were utilized in designing approaches for usability testing of core HIT applications</a:t>
            </a:r>
            <a:endParaRPr dirty="0"/>
          </a:p>
          <a:p>
            <a:pPr marL="914400" lvl="1" indent="-317500" algn="l" rtl="0">
              <a:lnSpc>
                <a:spcPct val="100000"/>
              </a:lnSpc>
              <a:spcBef>
                <a:spcPts val="0"/>
              </a:spcBef>
              <a:spcAft>
                <a:spcPts val="0"/>
              </a:spcAft>
              <a:buSzPts val="1400"/>
              <a:buChar char="○"/>
            </a:pPr>
            <a:r>
              <a:rPr lang="en-US" dirty="0"/>
              <a:t>This testing was conducted using principles of Human Centered Design - 2013</a:t>
            </a:r>
            <a:endParaRPr dirty="0"/>
          </a:p>
          <a:p>
            <a:pPr marL="914400" lvl="1" indent="-317500" algn="l" rtl="0">
              <a:lnSpc>
                <a:spcPct val="100000"/>
              </a:lnSpc>
              <a:spcBef>
                <a:spcPts val="0"/>
              </a:spcBef>
              <a:spcAft>
                <a:spcPts val="0"/>
              </a:spcAft>
              <a:buSzPts val="1400"/>
              <a:buChar char="○"/>
            </a:pPr>
            <a:r>
              <a:rPr lang="en-US" dirty="0"/>
              <a:t>Required for Meaningful Use Certification 2014</a:t>
            </a:r>
            <a:endParaRPr dirty="0"/>
          </a:p>
        </p:txBody>
      </p:sp>
      <p:sp>
        <p:nvSpPr>
          <p:cNvPr id="234" name="Google Shape;234;g62899f384e_0_39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9</a:t>
            </a:fld>
            <a:endParaRPr sz="1000" dirty="0"/>
          </a:p>
        </p:txBody>
      </p:sp>
    </p:spTree>
  </p:cSld>
  <p:clrMapOvr>
    <a:masterClrMapping/>
  </p:clrMapOvr>
</p:sld>
</file>

<file path=ppt/theme/theme1.xml><?xml version="1.0" encoding="utf-8"?>
<a:theme xmlns:a="http://schemas.openxmlformats.org/drawingml/2006/main" name="JPA Master PowerPoint">
  <a:themeElements>
    <a:clrScheme name="Custom 14">
      <a:dk1>
        <a:srgbClr val="000000"/>
      </a:dk1>
      <a:lt1>
        <a:srgbClr val="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6747</Words>
  <Application>Microsoft Office PowerPoint</Application>
  <PresentationFormat>On-screen Show (16:9)</PresentationFormat>
  <Paragraphs>782</Paragraphs>
  <Slides>67</Slides>
  <Notes>67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Roboto</vt:lpstr>
      <vt:lpstr>Open Sans Light</vt:lpstr>
      <vt:lpstr>Avenir</vt:lpstr>
      <vt:lpstr>Proxima Nova</vt:lpstr>
      <vt:lpstr>Muli Light</vt:lpstr>
      <vt:lpstr>Calibri</vt:lpstr>
      <vt:lpstr>Century Gothic</vt:lpstr>
      <vt:lpstr>Arial</vt:lpstr>
      <vt:lpstr>Open Sans</vt:lpstr>
      <vt:lpstr>JPA Master PowerPoint</vt:lpstr>
      <vt:lpstr>PowerPoint Presentation</vt:lpstr>
      <vt:lpstr>Disclosure</vt:lpstr>
      <vt:lpstr>Learning Objectives</vt:lpstr>
      <vt:lpstr>Lessons Learned Working Cross-culturally</vt:lpstr>
      <vt:lpstr>Project Purpose and Objectives</vt:lpstr>
      <vt:lpstr>Project Guiding Principles</vt:lpstr>
      <vt:lpstr>Project Approach</vt:lpstr>
      <vt:lpstr>Breadth of Data Collected</vt:lpstr>
      <vt:lpstr>Early / Previous HCD Experience in IHS?</vt:lpstr>
      <vt:lpstr>Value of the HCD Approach</vt:lpstr>
      <vt:lpstr>PowerPoint Presentation</vt:lpstr>
      <vt:lpstr>PowerPoint Presentation</vt:lpstr>
      <vt:lpstr>Disclosure</vt:lpstr>
      <vt:lpstr>Learning Objectives</vt:lpstr>
      <vt:lpstr>Iterative Systems Development Life Cycle </vt:lpstr>
      <vt:lpstr>Design Thinking Phases</vt:lpstr>
      <vt:lpstr>IHS Human Centered Design in the SDLC </vt:lpstr>
      <vt:lpstr>HCD Methods - HIT Modernization Project</vt:lpstr>
      <vt:lpstr>HCD Methods Selection Considerations </vt:lpstr>
      <vt:lpstr>HCD Methods - HIT Modernization Project</vt:lpstr>
      <vt:lpstr>Team Preparation </vt:lpstr>
      <vt:lpstr>Example HCD Methods - Site Visits</vt:lpstr>
      <vt:lpstr>Example HCD Methods - Virtual Sessions</vt:lpstr>
      <vt:lpstr>Example HCD Methods - Data Calls</vt:lpstr>
      <vt:lpstr>Methods - Analysis / Synthesis </vt:lpstr>
      <vt:lpstr>PowerPoint Presentation</vt:lpstr>
      <vt:lpstr>PowerPoint Presentation</vt:lpstr>
      <vt:lpstr>Disclosure</vt:lpstr>
      <vt:lpstr>Learning Objectives</vt:lpstr>
      <vt:lpstr>Practical Considerations with IHS Project</vt:lpstr>
      <vt:lpstr>Iteration of HCD Methods</vt:lpstr>
      <vt:lpstr>HCD Tool Selection</vt:lpstr>
      <vt:lpstr>Example: Tool Selection</vt:lpstr>
      <vt:lpstr>Analysis of HCD Data - Airtable</vt:lpstr>
      <vt:lpstr>Current State Findings – User Perspective</vt:lpstr>
      <vt:lpstr>Example of Deeper Analysis</vt:lpstr>
      <vt:lpstr>Future State HIT Vision</vt:lpstr>
      <vt:lpstr>PowerPoint Presentation</vt:lpstr>
      <vt:lpstr>PowerPoint Presentation</vt:lpstr>
      <vt:lpstr>Disclosure</vt:lpstr>
      <vt:lpstr>Challenges</vt:lpstr>
      <vt:lpstr>Reassessing HCD Methodologies</vt:lpstr>
      <vt:lpstr>Reassessing HCD Methodologies</vt:lpstr>
      <vt:lpstr>PowerPoint Presentation</vt:lpstr>
      <vt:lpstr>PowerPoint Presentation</vt:lpstr>
      <vt:lpstr>Service Blueprints</vt:lpstr>
      <vt:lpstr>PowerPoint Presentation</vt:lpstr>
      <vt:lpstr>PowerPoint Presentation</vt:lpstr>
      <vt:lpstr>Use Cases</vt:lpstr>
      <vt:lpstr>Use Cases</vt:lpstr>
      <vt:lpstr>PowerPoint Presentation</vt:lpstr>
      <vt:lpstr>Lessons Learned</vt:lpstr>
      <vt:lpstr>Dig in</vt:lpstr>
      <vt:lpstr>PowerPoint Presentation</vt:lpstr>
      <vt:lpstr>Questions / Discussion Questions</vt:lpstr>
      <vt:lpstr>Question 1</vt:lpstr>
      <vt:lpstr>Answer 1</vt:lpstr>
      <vt:lpstr>Question 2</vt:lpstr>
      <vt:lpstr>Answer 2</vt:lpstr>
      <vt:lpstr>Question 3</vt:lpstr>
      <vt:lpstr>Answer</vt:lpstr>
      <vt:lpstr>Question 4</vt:lpstr>
      <vt:lpstr>Answer 4</vt:lpstr>
      <vt:lpstr>Question 5</vt:lpstr>
      <vt:lpstr>Answer</vt:lpstr>
      <vt:lpstr>Question 6</vt:lpstr>
      <vt:lpstr>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Amlung, Joseph Michael</cp:lastModifiedBy>
  <cp:revision>6</cp:revision>
  <dcterms:modified xsi:type="dcterms:W3CDTF">2019-11-15T13:15:58Z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